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(0:00, 2 min). Welcome the group and introduce yourself. Say: 'In 45 minutes you will handle a refund from start to finish, practise it on each other and check yourselves.' Confirm everyone has the three scenario cards (A, B, C) and the knowledge check sheet. All company details in this module are fictional.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(0:02, 1.5 min). Read the three objectives aloud. Point out that each is something you will watch them do in the practice round, not something to memorise. Leave this slide up while people settle.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(0:03, 2 min). Ask: 'Think of a refund you asked for as a customer. What made it a good or bad experience?' Take two answers. Link them to the bullets. Do not quote figures; this module makes no statistical claims.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(0:05, 30 sec). Transition. Say: 'Every refund decision comes down to three questions, in this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(0:05, 3.5 min). Walk through each rule. Rule 1: count from the delivery date in the order record, not the order date. Rule 2: 'unused and complete' means all parts and accessories are returned. Rule 3: card purchases go back to the card; gift card purchases go back to a gift card balance. Ask: 'Which rule do you check first, and why?' (Date: it is the fastest and rules out the most requests.)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(0:09, 3 min). This is the reference slide for the practice round; tell learners you will come back to it. Point out the last row: a damaged item is not a refund request first, it goes to the damaged-item process (replacement first). Common mistake: skipping Rule 2 because the customer says 'unopened' without checking the message or photos.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(0:12, 2 min). Read the message aloud. Ask the room: 'Before we open the tool, what do you already know, and what do you still need to check?' Expected: day 21 and card are claimed; we still verify the delivery date and the condition from the order record.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(0:14, 4 min). Demonstrate each step live in the training environment of your own support tool, or replace this slide with one annotated screenshot per step. The tool in this sample is fictional, so the steps are shown as text. Pause after step 2 and ask: 'Is it eligible yet?' (Yes: rules 1 and 2 pass, rule 3 means the refund goes back to the 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(0:18, 2 min). Left column is the decision, right column is the reply. Read a sample reply: 'Thanks for getting in touch. Your lamp is within our 30-day window and unopened, so I've refunded the full amount to your card today. You'll see it on your statement once your bank processes it.' Do not state a processing time unless your real policy defines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(0:20, 13 min). Pairs, 13 minutes. Hand out cards A to C. Each person plays the agent at least once. Walk the room and listen for agents who skip the item-condition check; it is the most common mistake. If a pair finishes early, ask them to write the customer reply for Card B. Debrief by asking one pair to explain Card B, because it combines two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(0:20, on screen during practice). ANSWERS, for the debrief only. Card A: eligible; reason code 'Unwanted, opened-unused'; refund to the card. Card B: not eligible because it is outside 30 days (rule 1), even though it is unopened; offer store credit; if the customer pushes back, explain the date rule calmly and do not promise exceptions. Card C: not a refund decision first; follow the damaged-item process and arrange the replacement the customer asked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(0:33, 4 min). Individual work, 3 minutes, on the printed sheet. Then reveal the answer key on the next slide. Note which questions most people missed; that tells you which part of the policy slides to revise for the next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(0:37, 3 min). Go through each answer and ask someone who got it right to explain why. Question 2 is the most important: one day over still fails rule 1. Question 5 checks that learners route damaged items correctly. Collect sheets only if your onboarding process records results; this deck does not record completion.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(0:40, 3 min). Ask each person to say which rule they will check first on their next shift and why. Go back to the objectives slide if time allows and ask: 'Can you now do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(0:43, 2 min). Show where the refund policy lives in your real knowledge base and who to ask. Replace the fictional locations on this slide with your own. Thank the group and close on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sMate Title">
    <p:spTree>
      <p:nvGrpSpPr>
        <p:cNvPr id="1" name=""/>
        <p:cNvGrpSpPr/>
        <p:nvPr/>
      </p:nvGrpSpPr>
      <p:grpSpPr>
        <a:xfrm>
          <a:off x="0" y="0"/>
          <a:ext cx="0" cy="0"/>
          <a:chOff x="0" y="0"/>
          <a:chExt cx="0" cy="0"/>
        </a:xfrm>
      </p:grpSpPr>
      <p:sp>
        <p:nvSpPr>
          <p:cNvPr id="2" name="Title"/>
          <p:cNvSpPr/>
          <p:nvPr>
            <p:ph idx="100" type="title" hasCustomPrompt="1"/>
          </p:nvPr>
        </p:nvSpPr>
        <p:spPr>
          <a:xfrm>
            <a:off x="0" y="0"/>
            <a:ext cx="9144000" cy="0"/>
          </a:xfrm>
          <a:prstGeom prst="rect">
            <a:avLst/>
          </a:prstGeom>
          <a:noFill/>
          <a:ln/>
        </p:spPr>
        <p:txBody>
          <a:bodyPr wrap="square" rtlCol="0"/>
          <a:lstStyle>
            <a:lvl1pPr indent="0" marL="0">
              <a:buNone/>
              <a:defRPr lang="en-US" dirty="0"/>
            </a:lvl1pPr>
          </a:lstStyle>
          <a:p>
            <a:pPr indent="0" marL="0">
              <a:buNone/>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1F5F9"/>
        </a:solidFill>
      </p:bgPr>
    </p:bg>
    <p:spTree>
      <p:nvGrpSpPr>
        <p:cNvPr id="1" name=""/>
        <p:cNvGrpSpPr/>
        <p:nvPr/>
      </p:nvGrpSpPr>
      <p:grpSpPr>
        <a:xfrm>
          <a:off x="0" y="0"/>
          <a:ext cx="0" cy="0"/>
          <a:chOff x="0" y="0"/>
          <a:chExt cx="0" cy="0"/>
        </a:xfrm>
      </p:grpSpPr>
      <p:sp>
        <p:nvSpPr>
          <p:cNvPr id="2" name="Title"/>
          <p:cNvSpPr/>
          <p:nvPr>
            <p:ph idx="100" type="title" hasCustomPrompt="1"/>
          </p:nvPr>
        </p:nvSpPr>
        <p:spPr>
          <a:xfrm>
            <a:off x="1005840" y="1828800"/>
            <a:ext cx="10177272" cy="1371600"/>
          </a:xfrm>
          <a:prstGeom prst="rect">
            <a:avLst/>
          </a:prstGeom>
          <a:noFill/>
          <a:ln/>
        </p:spPr>
        <p:txBody>
          <a:bodyPr wrap="square" rtlCol="0" anchor="ctr"/>
          <a:lstStyle/>
          <a:p>
            <a:pPr algn="l" indent="0" marL="0">
              <a:buNone/>
            </a:pPr>
            <a:r>
              <a:rPr lang="en-US" sz="4000" b="1" dirty="0">
                <a:solidFill>
                  <a:srgbClr val="0F172A"/>
                </a:solidFill>
                <a:latin typeface="Inter" pitchFamily="34" charset="0"/>
                <a:ea typeface="Inter" pitchFamily="34" charset="-122"/>
                <a:cs typeface="Inter" pitchFamily="34" charset="-120"/>
              </a:rPr>
              <a:t>Handling a refund request</a:t>
            </a:r>
            <a:endParaRPr lang="en-US" sz="4000" dirty="0"/>
          </a:p>
        </p:txBody>
      </p:sp>
      <p:sp>
        <p:nvSpPr>
          <p:cNvPr id="3" name="Text 1"/>
          <p:cNvSpPr txBox="1"/>
          <p:nvPr/>
        </p:nvSpPr>
        <p:spPr>
          <a:xfrm>
            <a:off x="1005840" y="3291840"/>
            <a:ext cx="10177272" cy="914400"/>
          </a:xfrm>
          <a:prstGeom prst="rect">
            <a:avLst/>
          </a:prstGeom>
          <a:noFill/>
          <a:ln/>
        </p:spPr>
        <p:txBody>
          <a:bodyPr wrap="square" rtlCol="0" anchor="t"/>
          <a:lstStyle/>
          <a:p>
            <a:pPr indent="0" marL="0">
              <a:spcAft>
                <a:spcPts val="600"/>
              </a:spcAft>
              <a:buNone/>
            </a:pPr>
            <a:r>
              <a:rPr lang="en-US" sz="2000" dirty="0">
                <a:solidFill>
                  <a:srgbClr val="0F172A"/>
                </a:solidFill>
                <a:latin typeface="Inter" pitchFamily="34" charset="0"/>
                <a:ea typeface="Inter" pitchFamily="34" charset="-122"/>
                <a:cs typeface="Inter" pitchFamily="34" charset="-120"/>
              </a:rPr>
              <a:t>Fictional sample · New-agent training, 45 minutes</a:t>
            </a:r>
            <a:endParaRPr lang="en-US" sz="2000" dirty="0"/>
          </a:p>
        </p:txBody>
      </p:sp>
      <p:sp>
        <p:nvSpPr>
          <p:cNvPr id="4" name="Text 2"/>
          <p:cNvSpPr txBox="1"/>
          <p:nvPr/>
        </p:nvSpPr>
        <p:spPr>
          <a:xfrm>
            <a:off x="1005840" y="4206240"/>
            <a:ext cx="10177272" cy="914400"/>
          </a:xfrm>
          <a:prstGeom prst="rect">
            <a:avLst/>
          </a:prstGeom>
          <a:noFill/>
          <a:ln/>
        </p:spPr>
        <p:txBody>
          <a:bodyPr wrap="square" rtlCol="0" anchor="t"/>
          <a:lstStyle/>
          <a:p>
            <a:pPr indent="0" marL="0">
              <a:spcAft>
                <a:spcPts val="600"/>
              </a:spcAft>
              <a:buNone/>
            </a:pPr>
            <a:r>
              <a:rPr lang="en-US" sz="1600" dirty="0">
                <a:solidFill>
                  <a:srgbClr val="0F172A"/>
                </a:solidFill>
                <a:latin typeface="Inter" pitchFamily="34" charset="0"/>
                <a:ea typeface="Inter" pitchFamily="34" charset="-122"/>
                <a:cs typeface="Inter" pitchFamily="34" charset="-120"/>
              </a:rPr>
              <a:t>Customer Support Onboarding · Module 3 of 6</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1F5F9"/>
        </a:solidFill>
      </p:bgPr>
    </p:bg>
    <p:spTree>
      <p:nvGrpSpPr>
        <p:cNvPr id="1" name=""/>
        <p:cNvGrpSpPr/>
        <p:nvPr/>
      </p:nvGrpSpPr>
      <p:grpSpPr>
        <a:xfrm>
          <a:off x="0" y="0"/>
          <a:ext cx="0" cy="0"/>
          <a:chOff x="0" y="0"/>
          <a:chExt cx="0" cy="0"/>
        </a:xfrm>
      </p:grpSpPr>
      <p:sp>
        <p:nvSpPr>
          <p:cNvPr id="2" name="Title"/>
          <p:cNvSpPr/>
          <p:nvPr>
            <p:ph idx="100" type="title" hasCustomPrompt="1"/>
          </p:nvPr>
        </p:nvSpPr>
        <p:spPr>
          <a:xfrm>
            <a:off x="1005840" y="640080"/>
            <a:ext cx="10177272" cy="731520"/>
          </a:xfrm>
          <a:prstGeom prst="rect">
            <a:avLst/>
          </a:prstGeom>
          <a:noFill/>
          <a:ln/>
        </p:spPr>
        <p:txBody>
          <a:bodyPr wrap="square" rtlCol="0" anchor="ctr"/>
          <a:lstStyle/>
          <a:p>
            <a:pPr algn="l" indent="0" marL="0">
              <a:buNone/>
            </a:pPr>
            <a:r>
              <a:rPr lang="en-US" sz="2800" b="1" dirty="0">
                <a:solidFill>
                  <a:srgbClr val="0F172A"/>
                </a:solidFill>
                <a:latin typeface="Inter" pitchFamily="34" charset="0"/>
                <a:ea typeface="Inter" pitchFamily="34" charset="-122"/>
                <a:cs typeface="Inter" pitchFamily="34" charset="-120"/>
              </a:rPr>
              <a:t>By the end of this session you can</a:t>
            </a:r>
            <a:endParaRPr lang="en-US" sz="2800" dirty="0"/>
          </a:p>
        </p:txBody>
      </p:sp>
      <p:sp>
        <p:nvSpPr>
          <p:cNvPr id="3" name="Text 1"/>
          <p:cNvSpPr txBox="1"/>
          <p:nvPr/>
        </p:nvSpPr>
        <p:spPr>
          <a:xfrm>
            <a:off x="1005840" y="1463040"/>
            <a:ext cx="10177272" cy="4754880"/>
          </a:xfrm>
          <a:prstGeom prst="rect">
            <a:avLst/>
          </a:prstGeom>
          <a:noFill/>
          <a:ln/>
        </p:spPr>
        <p:txBody>
          <a:bodyPr wrap="square" rtlCol="0" anchor="t"/>
          <a:lstStyle/>
          <a:p>
            <a:pPr marL="342900" indent="-342900">
              <a:lnSpc>
                <a:spcPct val="130000"/>
              </a:lnSpc>
              <a:spcAft>
                <a:spcPts val="1000"/>
              </a:spcAft>
              <a:buSzPct val="100000"/>
              <a:buFont typeface="+mj-lt"/>
              <a:buAutoNum type="arabicPeriod" startAt="1"/>
            </a:pPr>
            <a:r>
              <a:rPr lang="en-US" sz="1800" dirty="0">
                <a:solidFill>
                  <a:srgbClr val="0F172A"/>
                </a:solidFill>
                <a:latin typeface="Inter" pitchFamily="34" charset="0"/>
                <a:ea typeface="Inter" pitchFamily="34" charset="-122"/>
                <a:cs typeface="Inter" pitchFamily="34" charset="-120"/>
              </a:rPr>
              <a:t>Decide whether a refund request is eligible under the 30-day policy</a:t>
            </a:r>
            <a:endParaRPr lang="en-US" sz="1800" dirty="0"/>
          </a:p>
          <a:p>
            <a:pPr marL="342900" indent="-342900">
              <a:lnSpc>
                <a:spcPct val="130000"/>
              </a:lnSpc>
              <a:spcAft>
                <a:spcPts val="1000"/>
              </a:spcAft>
              <a:buSzPct val="100000"/>
              <a:buFont typeface="+mj-lt"/>
              <a:buAutoNum type="arabicPeriod" startAt="1"/>
            </a:pPr>
            <a:r>
              <a:rPr lang="en-US" sz="1800" dirty="0">
                <a:solidFill>
                  <a:srgbClr val="0F172A"/>
                </a:solidFill>
                <a:latin typeface="Inter" pitchFamily="34" charset="0"/>
                <a:ea typeface="Inter" pitchFamily="34" charset="-122"/>
                <a:cs typeface="Inter" pitchFamily="34" charset="-120"/>
              </a:rPr>
              <a:t>Issue an eligible refund in the support tool with the correct reason code</a:t>
            </a:r>
            <a:endParaRPr lang="en-US" sz="1800" dirty="0"/>
          </a:p>
          <a:p>
            <a:pPr marL="342900" indent="-342900">
              <a:lnSpc>
                <a:spcPct val="130000"/>
              </a:lnSpc>
              <a:spcAft>
                <a:spcPts val="1000"/>
              </a:spcAft>
              <a:buSzPct val="100000"/>
              <a:buFont typeface="+mj-lt"/>
              <a:buAutoNum type="arabicPeriod" startAt="1"/>
            </a:pPr>
            <a:r>
              <a:rPr lang="en-US" sz="1800" dirty="0">
                <a:solidFill>
                  <a:srgbClr val="0F172A"/>
                </a:solidFill>
                <a:latin typeface="Inter" pitchFamily="34" charset="0"/>
                <a:ea typeface="Inter" pitchFamily="34" charset="-122"/>
                <a:cs typeface="Inter" pitchFamily="34" charset="-120"/>
              </a:rPr>
              <a:t>Explain an ineligible decision and offer the allowed alternative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1F5F9"/>
        </a:solidFill>
      </p:bgPr>
    </p:bg>
    <p:spTree>
      <p:nvGrpSpPr>
        <p:cNvPr id="1" name=""/>
        <p:cNvGrpSpPr/>
        <p:nvPr/>
      </p:nvGrpSpPr>
      <p:grpSpPr>
        <a:xfrm>
          <a:off x="0" y="0"/>
          <a:ext cx="0" cy="0"/>
          <a:chOff x="0" y="0"/>
          <a:chExt cx="0" cy="0"/>
        </a:xfrm>
      </p:grpSpPr>
      <p:sp>
        <p:nvSpPr>
          <p:cNvPr id="2" name="Title"/>
          <p:cNvSpPr/>
          <p:nvPr>
            <p:ph idx="100" type="title" hasCustomPrompt="1"/>
          </p:nvPr>
        </p:nvSpPr>
        <p:spPr>
          <a:xfrm>
            <a:off x="1005840" y="640080"/>
            <a:ext cx="10177272" cy="731520"/>
          </a:xfrm>
          <a:prstGeom prst="rect">
            <a:avLst/>
          </a:prstGeom>
          <a:noFill/>
          <a:ln/>
        </p:spPr>
        <p:txBody>
          <a:bodyPr wrap="square" rtlCol="0" anchor="ctr"/>
          <a:lstStyle/>
          <a:p>
            <a:pPr algn="l" indent="0" marL="0">
              <a:buNone/>
            </a:pPr>
            <a:r>
              <a:rPr lang="en-US" sz="2800" b="1" dirty="0">
                <a:solidFill>
                  <a:srgbClr val="0F172A"/>
                </a:solidFill>
                <a:latin typeface="Inter" pitchFamily="34" charset="0"/>
                <a:ea typeface="Inter" pitchFamily="34" charset="-122"/>
                <a:cs typeface="Inter" pitchFamily="34" charset="-120"/>
              </a:rPr>
              <a:t>Why refunds deserve care</a:t>
            </a:r>
            <a:endParaRPr lang="en-US" sz="2800" dirty="0"/>
          </a:p>
        </p:txBody>
      </p:sp>
      <p:sp>
        <p:nvSpPr>
          <p:cNvPr id="3" name="Text 1"/>
          <p:cNvSpPr txBox="1"/>
          <p:nvPr/>
        </p:nvSpPr>
        <p:spPr>
          <a:xfrm>
            <a:off x="1005840" y="1463040"/>
            <a:ext cx="10177272" cy="4754880"/>
          </a:xfrm>
          <a:prstGeom prst="rect">
            <a:avLst/>
          </a:prstGeom>
          <a:noFill/>
          <a:ln/>
        </p:spPr>
        <p:txBody>
          <a:bodyPr wrap="square" rtlCol="0" anchor="t"/>
          <a:lstStyle/>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A refund conversation is often the customer's last contact with us</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A clear, fast answer keeps trust, even when the answer is no</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Wrong refunds cost money and are hard to reverse</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Inconsistent answers lead to repeat contacts and escalations</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5271516" y="1828800"/>
            <a:ext cx="1645920" cy="54864"/>
          </a:xfrm>
          <a:prstGeom prst="rect">
            <a:avLst/>
          </a:prstGeom>
          <a:solidFill>
            <a:srgbClr val="334155"/>
          </a:solidFill>
          <a:ln/>
        </p:spPr>
      </p:sp>
      <p:sp>
        <p:nvSpPr>
          <p:cNvPr id="3" name="Title"/>
          <p:cNvSpPr/>
          <p:nvPr>
            <p:ph idx="100" type="title" hasCustomPrompt="1"/>
          </p:nvPr>
        </p:nvSpPr>
        <p:spPr>
          <a:xfrm>
            <a:off x="1005840" y="2286000"/>
            <a:ext cx="10177272" cy="1371600"/>
          </a:xfrm>
          <a:prstGeom prst="rect">
            <a:avLst/>
          </a:prstGeom>
          <a:noFill/>
          <a:ln/>
        </p:spPr>
        <p:txBody>
          <a:bodyPr wrap="square" rtlCol="0" anchor="ctr"/>
          <a:lstStyle/>
          <a:p>
            <a:pPr algn="ctr" indent="0" marL="0">
              <a:buNone/>
            </a:pPr>
            <a:r>
              <a:rPr lang="en-US" sz="4400" b="1" dirty="0">
                <a:solidFill>
                  <a:srgbClr val="0F172A"/>
                </a:solidFill>
                <a:latin typeface="Inter" pitchFamily="34" charset="0"/>
                <a:ea typeface="Inter" pitchFamily="34" charset="-122"/>
                <a:cs typeface="Inter" pitchFamily="34" charset="-120"/>
              </a:rPr>
              <a:t>The policy in three rules</a:t>
            </a:r>
            <a:endParaRPr lang="en-US" sz="4400" dirty="0"/>
          </a:p>
        </p:txBody>
      </p:sp>
      <p:sp>
        <p:nvSpPr>
          <p:cNvPr id="4" name="Text 2"/>
          <p:cNvSpPr txBox="1"/>
          <p:nvPr/>
        </p:nvSpPr>
        <p:spPr>
          <a:xfrm>
            <a:off x="1005840" y="3840480"/>
            <a:ext cx="10177272" cy="914400"/>
          </a:xfrm>
          <a:prstGeom prst="rect">
            <a:avLst/>
          </a:prstGeom>
          <a:noFill/>
          <a:ln/>
        </p:spPr>
        <p:txBody>
          <a:bodyPr wrap="square" rtlCol="0" anchor="t"/>
          <a:lstStyle/>
          <a:p>
            <a:pPr algn="ctr" indent="0" marL="0">
              <a:spcAft>
                <a:spcPts val="600"/>
              </a:spcAft>
              <a:buNone/>
            </a:pPr>
            <a:r>
              <a:rPr lang="en-US" sz="2000" dirty="0">
                <a:solidFill>
                  <a:srgbClr val="0F172A"/>
                </a:solidFill>
                <a:latin typeface="Inter" pitchFamily="34" charset="0"/>
                <a:ea typeface="Inter" pitchFamily="34" charset="-122"/>
                <a:cs typeface="Inter" pitchFamily="34" charset="-120"/>
              </a:rPr>
              <a:t>Date, condition, payment method</a:t>
            </a:r>
            <a:endParaRPr lang="en-US" sz="2000" dirty="0"/>
          </a:p>
        </p:txBody>
      </p:sp>
      <p:sp>
        <p:nvSpPr>
          <p:cNvPr id="5" name="Shape 3"/>
          <p:cNvSpPr/>
          <p:nvPr/>
        </p:nvSpPr>
        <p:spPr>
          <a:xfrm>
            <a:off x="5271516" y="5029200"/>
            <a:ext cx="1645920" cy="54864"/>
          </a:xfrm>
          <a:prstGeom prst="rect">
            <a:avLst/>
          </a:prstGeom>
          <a:solidFill>
            <a:srgbClr val="334155"/>
          </a:solidFill>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1F5F9"/>
        </a:solidFill>
      </p:bgPr>
    </p:bg>
    <p:spTree>
      <p:nvGrpSpPr>
        <p:cNvPr id="1" name=""/>
        <p:cNvGrpSpPr/>
        <p:nvPr/>
      </p:nvGrpSpPr>
      <p:grpSpPr>
        <a:xfrm>
          <a:off x="0" y="0"/>
          <a:ext cx="0" cy="0"/>
          <a:chOff x="0" y="0"/>
          <a:chExt cx="0" cy="0"/>
        </a:xfrm>
      </p:grpSpPr>
      <p:sp>
        <p:nvSpPr>
          <p:cNvPr id="2" name="Title"/>
          <p:cNvSpPr/>
          <p:nvPr>
            <p:ph idx="100" type="title" hasCustomPrompt="1"/>
          </p:nvPr>
        </p:nvSpPr>
        <p:spPr>
          <a:xfrm>
            <a:off x="1005840" y="640080"/>
            <a:ext cx="10177272" cy="731520"/>
          </a:xfrm>
          <a:prstGeom prst="rect">
            <a:avLst/>
          </a:prstGeom>
          <a:noFill/>
          <a:ln/>
        </p:spPr>
        <p:txBody>
          <a:bodyPr wrap="square" rtlCol="0" anchor="ctr"/>
          <a:lstStyle/>
          <a:p>
            <a:pPr algn="ctr" indent="0" marL="0">
              <a:buNone/>
            </a:pPr>
            <a:r>
              <a:rPr lang="en-US" sz="2800" b="1" dirty="0">
                <a:solidFill>
                  <a:srgbClr val="0F172A"/>
                </a:solidFill>
                <a:latin typeface="Inter" pitchFamily="34" charset="0"/>
                <a:ea typeface="Inter" pitchFamily="34" charset="-122"/>
                <a:cs typeface="Inter" pitchFamily="34" charset="-120"/>
              </a:rPr>
              <a:t>Three rules, checked in order</a:t>
            </a:r>
            <a:endParaRPr lang="en-US" sz="2800" dirty="0"/>
          </a:p>
        </p:txBody>
      </p:sp>
      <p:sp>
        <p:nvSpPr>
          <p:cNvPr id="3" name="Shape 1"/>
          <p:cNvSpPr/>
          <p:nvPr/>
        </p:nvSpPr>
        <p:spPr>
          <a:xfrm>
            <a:off x="2702052" y="2560320"/>
            <a:ext cx="6784848" cy="27432"/>
          </a:xfrm>
          <a:prstGeom prst="rect">
            <a:avLst/>
          </a:prstGeom>
          <a:solidFill>
            <a:srgbClr val="334155">
              <a:alpha val="40000"/>
            </a:srgbClr>
          </a:solidFill>
          <a:ln/>
        </p:spPr>
      </p:sp>
      <p:sp>
        <p:nvSpPr>
          <p:cNvPr id="4" name="Shape 2"/>
          <p:cNvSpPr/>
          <p:nvPr/>
        </p:nvSpPr>
        <p:spPr>
          <a:xfrm>
            <a:off x="2473452" y="2331720"/>
            <a:ext cx="457200" cy="457200"/>
          </a:xfrm>
          <a:prstGeom prst="ellipse">
            <a:avLst/>
          </a:prstGeom>
          <a:solidFill>
            <a:srgbClr val="334155"/>
          </a:solidFill>
          <a:ln/>
        </p:spPr>
      </p:sp>
      <p:sp>
        <p:nvSpPr>
          <p:cNvPr id="5" name="Text 3"/>
          <p:cNvSpPr/>
          <p:nvPr/>
        </p:nvSpPr>
        <p:spPr>
          <a:xfrm>
            <a:off x="2473452" y="2331720"/>
            <a:ext cx="457200" cy="457200"/>
          </a:xfrm>
          <a:prstGeom prst="rect">
            <a:avLst/>
          </a:prstGeom>
          <a:noFill/>
          <a:ln/>
        </p:spPr>
        <p:txBody>
          <a:bodyPr wrap="square" rtlCol="0" anchor="ctr"/>
          <a:lstStyle/>
          <a:p>
            <a:pPr algn="ctr" indent="0" marL="0">
              <a:buNone/>
            </a:pPr>
            <a:r>
              <a:rPr lang="en-US" sz="1400" b="1" dirty="0">
                <a:solidFill>
                  <a:srgbClr val="F1F5F9"/>
                </a:solidFill>
                <a:latin typeface="Inter" pitchFamily="34" charset="0"/>
                <a:ea typeface="Inter" pitchFamily="34" charset="-122"/>
                <a:cs typeface="Inter" pitchFamily="34" charset="-120"/>
              </a:rPr>
              <a:t>1</a:t>
            </a:r>
            <a:endParaRPr lang="en-US" sz="1400" dirty="0"/>
          </a:p>
        </p:txBody>
      </p:sp>
      <p:sp>
        <p:nvSpPr>
          <p:cNvPr id="6" name="Text 4"/>
          <p:cNvSpPr txBox="1"/>
          <p:nvPr/>
        </p:nvSpPr>
        <p:spPr>
          <a:xfrm>
            <a:off x="1175461" y="3017520"/>
            <a:ext cx="3053182" cy="457200"/>
          </a:xfrm>
          <a:prstGeom prst="rect">
            <a:avLst/>
          </a:prstGeom>
          <a:noFill/>
          <a:ln/>
        </p:spPr>
        <p:txBody>
          <a:bodyPr wrap="square" rtlCol="0" anchor="t"/>
          <a:lstStyle/>
          <a:p>
            <a:pPr algn="ctr" indent="0" marL="0">
              <a:buNone/>
            </a:pPr>
            <a:r>
              <a:rPr lang="en-US" sz="1400" b="1" dirty="0">
                <a:solidFill>
                  <a:srgbClr val="0F172A"/>
                </a:solidFill>
                <a:latin typeface="Inter" pitchFamily="34" charset="0"/>
                <a:ea typeface="Inter" pitchFamily="34" charset="-122"/>
                <a:cs typeface="Inter" pitchFamily="34" charset="-120"/>
              </a:rPr>
              <a:t>1. Date</a:t>
            </a:r>
            <a:endParaRPr lang="en-US" sz="1400" dirty="0"/>
          </a:p>
        </p:txBody>
      </p:sp>
      <p:sp>
        <p:nvSpPr>
          <p:cNvPr id="7" name="Text 5"/>
          <p:cNvSpPr txBox="1"/>
          <p:nvPr/>
        </p:nvSpPr>
        <p:spPr>
          <a:xfrm>
            <a:off x="1175461" y="3566160"/>
            <a:ext cx="3053182" cy="2651760"/>
          </a:xfrm>
          <a:prstGeom prst="rect">
            <a:avLst/>
          </a:prstGeom>
          <a:noFill/>
          <a:ln/>
        </p:spPr>
        <p:txBody>
          <a:bodyPr wrap="square" rtlCol="0" anchor="t"/>
          <a:lstStyle/>
          <a:p>
            <a:pPr algn="ctr" indent="0" marL="0">
              <a:buNone/>
            </a:pPr>
            <a:r>
              <a:rPr lang="en-US" sz="1100" dirty="0">
                <a:solidFill>
                  <a:srgbClr val="0F172A">
                    <a:alpha val="70000"/>
                  </a:srgbClr>
                </a:solidFill>
                <a:latin typeface="Inter" pitchFamily="34" charset="0"/>
                <a:ea typeface="Inter" pitchFamily="34" charset="-122"/>
                <a:cs typeface="Inter" pitchFamily="34" charset="-120"/>
              </a:rPr>
              <a:t>Requested within 30 days of delivery</a:t>
            </a:r>
            <a:endParaRPr lang="en-US" sz="1100" dirty="0"/>
          </a:p>
        </p:txBody>
      </p:sp>
      <p:sp>
        <p:nvSpPr>
          <p:cNvPr id="8" name="Shape 6"/>
          <p:cNvSpPr/>
          <p:nvPr/>
        </p:nvSpPr>
        <p:spPr>
          <a:xfrm>
            <a:off x="5865876" y="2331720"/>
            <a:ext cx="457200" cy="457200"/>
          </a:xfrm>
          <a:prstGeom prst="ellipse">
            <a:avLst/>
          </a:prstGeom>
          <a:solidFill>
            <a:srgbClr val="334155"/>
          </a:solidFill>
          <a:ln/>
        </p:spPr>
      </p:sp>
      <p:sp>
        <p:nvSpPr>
          <p:cNvPr id="9" name="Text 7"/>
          <p:cNvSpPr/>
          <p:nvPr/>
        </p:nvSpPr>
        <p:spPr>
          <a:xfrm>
            <a:off x="5865876" y="2331720"/>
            <a:ext cx="457200" cy="457200"/>
          </a:xfrm>
          <a:prstGeom prst="rect">
            <a:avLst/>
          </a:prstGeom>
          <a:noFill/>
          <a:ln/>
        </p:spPr>
        <p:txBody>
          <a:bodyPr wrap="square" rtlCol="0" anchor="ctr"/>
          <a:lstStyle/>
          <a:p>
            <a:pPr algn="ctr" indent="0" marL="0">
              <a:buNone/>
            </a:pPr>
            <a:r>
              <a:rPr lang="en-US" sz="1400" b="1" dirty="0">
                <a:solidFill>
                  <a:srgbClr val="F1F5F9"/>
                </a:solidFill>
                <a:latin typeface="Inter" pitchFamily="34" charset="0"/>
                <a:ea typeface="Inter" pitchFamily="34" charset="-122"/>
                <a:cs typeface="Inter" pitchFamily="34" charset="-120"/>
              </a:rPr>
              <a:t>2</a:t>
            </a:r>
            <a:endParaRPr lang="en-US" sz="1400" dirty="0"/>
          </a:p>
        </p:txBody>
      </p:sp>
      <p:sp>
        <p:nvSpPr>
          <p:cNvPr id="10" name="Text 8"/>
          <p:cNvSpPr txBox="1"/>
          <p:nvPr/>
        </p:nvSpPr>
        <p:spPr>
          <a:xfrm>
            <a:off x="4567885" y="3017520"/>
            <a:ext cx="3053182" cy="457200"/>
          </a:xfrm>
          <a:prstGeom prst="rect">
            <a:avLst/>
          </a:prstGeom>
          <a:noFill/>
          <a:ln/>
        </p:spPr>
        <p:txBody>
          <a:bodyPr wrap="square" rtlCol="0" anchor="t"/>
          <a:lstStyle/>
          <a:p>
            <a:pPr algn="ctr" indent="0" marL="0">
              <a:buNone/>
            </a:pPr>
            <a:r>
              <a:rPr lang="en-US" sz="1400" b="1" dirty="0">
                <a:solidFill>
                  <a:srgbClr val="0F172A"/>
                </a:solidFill>
                <a:latin typeface="Inter" pitchFamily="34" charset="0"/>
                <a:ea typeface="Inter" pitchFamily="34" charset="-122"/>
                <a:cs typeface="Inter" pitchFamily="34" charset="-120"/>
              </a:rPr>
              <a:t>2. Condition</a:t>
            </a:r>
            <a:endParaRPr lang="en-US" sz="1400" dirty="0"/>
          </a:p>
        </p:txBody>
      </p:sp>
      <p:sp>
        <p:nvSpPr>
          <p:cNvPr id="11" name="Text 9"/>
          <p:cNvSpPr txBox="1"/>
          <p:nvPr/>
        </p:nvSpPr>
        <p:spPr>
          <a:xfrm>
            <a:off x="4567885" y="3566160"/>
            <a:ext cx="3053182" cy="2651760"/>
          </a:xfrm>
          <a:prstGeom prst="rect">
            <a:avLst/>
          </a:prstGeom>
          <a:noFill/>
          <a:ln/>
        </p:spPr>
        <p:txBody>
          <a:bodyPr wrap="square" rtlCol="0" anchor="t"/>
          <a:lstStyle/>
          <a:p>
            <a:pPr algn="ctr" indent="0" marL="0">
              <a:buNone/>
            </a:pPr>
            <a:r>
              <a:rPr lang="en-US" sz="1100" dirty="0">
                <a:solidFill>
                  <a:srgbClr val="0F172A">
                    <a:alpha val="70000"/>
                  </a:srgbClr>
                </a:solidFill>
                <a:latin typeface="Inter" pitchFamily="34" charset="0"/>
                <a:ea typeface="Inter" pitchFamily="34" charset="-122"/>
                <a:cs typeface="Inter" pitchFamily="34" charset="-120"/>
              </a:rPr>
              <a:t>Unopened, or opened but unused and complete</a:t>
            </a:r>
            <a:endParaRPr lang="en-US" sz="1100" dirty="0"/>
          </a:p>
        </p:txBody>
      </p:sp>
      <p:sp>
        <p:nvSpPr>
          <p:cNvPr id="12" name="Shape 10"/>
          <p:cNvSpPr/>
          <p:nvPr/>
        </p:nvSpPr>
        <p:spPr>
          <a:xfrm>
            <a:off x="9258300" y="2331720"/>
            <a:ext cx="457200" cy="457200"/>
          </a:xfrm>
          <a:prstGeom prst="ellipse">
            <a:avLst/>
          </a:prstGeom>
          <a:solidFill>
            <a:srgbClr val="334155"/>
          </a:solidFill>
          <a:ln/>
        </p:spPr>
      </p:sp>
      <p:sp>
        <p:nvSpPr>
          <p:cNvPr id="13" name="Text 11"/>
          <p:cNvSpPr/>
          <p:nvPr/>
        </p:nvSpPr>
        <p:spPr>
          <a:xfrm>
            <a:off x="9258300" y="2331720"/>
            <a:ext cx="457200" cy="457200"/>
          </a:xfrm>
          <a:prstGeom prst="rect">
            <a:avLst/>
          </a:prstGeom>
          <a:noFill/>
          <a:ln/>
        </p:spPr>
        <p:txBody>
          <a:bodyPr wrap="square" rtlCol="0" anchor="ctr"/>
          <a:lstStyle/>
          <a:p>
            <a:pPr algn="ctr" indent="0" marL="0">
              <a:buNone/>
            </a:pPr>
            <a:r>
              <a:rPr lang="en-US" sz="1400" b="1" dirty="0">
                <a:solidFill>
                  <a:srgbClr val="F1F5F9"/>
                </a:solidFill>
                <a:latin typeface="Inter" pitchFamily="34" charset="0"/>
                <a:ea typeface="Inter" pitchFamily="34" charset="-122"/>
                <a:cs typeface="Inter" pitchFamily="34" charset="-120"/>
              </a:rPr>
              <a:t>3</a:t>
            </a:r>
            <a:endParaRPr lang="en-US" sz="1400" dirty="0"/>
          </a:p>
        </p:txBody>
      </p:sp>
      <p:sp>
        <p:nvSpPr>
          <p:cNvPr id="14" name="Text 12"/>
          <p:cNvSpPr txBox="1"/>
          <p:nvPr/>
        </p:nvSpPr>
        <p:spPr>
          <a:xfrm>
            <a:off x="7960309" y="3017520"/>
            <a:ext cx="3053182" cy="457200"/>
          </a:xfrm>
          <a:prstGeom prst="rect">
            <a:avLst/>
          </a:prstGeom>
          <a:noFill/>
          <a:ln/>
        </p:spPr>
        <p:txBody>
          <a:bodyPr wrap="square" rtlCol="0" anchor="t"/>
          <a:lstStyle/>
          <a:p>
            <a:pPr algn="ctr" indent="0" marL="0">
              <a:buNone/>
            </a:pPr>
            <a:r>
              <a:rPr lang="en-US" sz="1400" b="1" dirty="0">
                <a:solidFill>
                  <a:srgbClr val="0F172A"/>
                </a:solidFill>
                <a:latin typeface="Inter" pitchFamily="34" charset="0"/>
                <a:ea typeface="Inter" pitchFamily="34" charset="-122"/>
                <a:cs typeface="Inter" pitchFamily="34" charset="-120"/>
              </a:rPr>
              <a:t>3. Payment</a:t>
            </a:r>
            <a:endParaRPr lang="en-US" sz="1400" dirty="0"/>
          </a:p>
        </p:txBody>
      </p:sp>
      <p:sp>
        <p:nvSpPr>
          <p:cNvPr id="15" name="Text 13"/>
          <p:cNvSpPr txBox="1"/>
          <p:nvPr/>
        </p:nvSpPr>
        <p:spPr>
          <a:xfrm>
            <a:off x="7960309" y="3566160"/>
            <a:ext cx="3053182" cy="2651760"/>
          </a:xfrm>
          <a:prstGeom prst="rect">
            <a:avLst/>
          </a:prstGeom>
          <a:noFill/>
          <a:ln/>
        </p:spPr>
        <p:txBody>
          <a:bodyPr wrap="square" rtlCol="0" anchor="t"/>
          <a:lstStyle/>
          <a:p>
            <a:pPr algn="ctr" indent="0" marL="0">
              <a:buNone/>
            </a:pPr>
            <a:r>
              <a:rPr lang="en-US" sz="1100" dirty="0">
                <a:solidFill>
                  <a:srgbClr val="0F172A">
                    <a:alpha val="70000"/>
                  </a:srgbClr>
                </a:solidFill>
                <a:latin typeface="Inter" pitchFamily="34" charset="0"/>
                <a:ea typeface="Inter" pitchFamily="34" charset="-122"/>
                <a:cs typeface="Inter" pitchFamily="34" charset="-120"/>
              </a:rPr>
              <a:t>Refund goes to the original payment method</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1F5F9"/>
        </a:solidFill>
      </p:bgPr>
    </p:bg>
    <p:spTree>
      <p:nvGrpSpPr>
        <p:cNvPr id="1" name=""/>
        <p:cNvGrpSpPr/>
        <p:nvPr/>
      </p:nvGrpSpPr>
      <p:grpSpPr>
        <a:xfrm>
          <a:off x="0" y="0"/>
          <a:ext cx="0" cy="0"/>
          <a:chOff x="0" y="0"/>
          <a:chExt cx="0" cy="0"/>
        </a:xfrm>
      </p:grpSpPr>
      <p:sp>
        <p:nvSpPr>
          <p:cNvPr id="2" name="Title"/>
          <p:cNvSpPr/>
          <p:nvPr>
            <p:ph idx="100" type="title" hasCustomPrompt="1"/>
          </p:nvPr>
        </p:nvSpPr>
        <p:spPr>
          <a:xfrm>
            <a:off x="1005840" y="640080"/>
            <a:ext cx="10177272" cy="731520"/>
          </a:xfrm>
          <a:prstGeom prst="rect">
            <a:avLst/>
          </a:prstGeom>
          <a:noFill/>
          <a:ln/>
        </p:spPr>
        <p:txBody>
          <a:bodyPr wrap="square" rtlCol="0" anchor="ctr"/>
          <a:lstStyle/>
          <a:p>
            <a:pPr algn="ctr" indent="0" marL="0">
              <a:buNone/>
            </a:pPr>
            <a:r>
              <a:rPr lang="en-US" sz="2800" b="1" dirty="0">
                <a:solidFill>
                  <a:srgbClr val="0F172A"/>
                </a:solidFill>
                <a:latin typeface="Inter" pitchFamily="34" charset="0"/>
                <a:ea typeface="Inter" pitchFamily="34" charset="-122"/>
                <a:cs typeface="Inter" pitchFamily="34" charset="-120"/>
              </a:rPr>
              <a:t>Eligibility quick check</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1065276" y="1645920"/>
          <a:ext cx="10058400" cy="914400"/>
        </p:xfrm>
        <a:graphic>
          <a:graphicData uri="http://schemas.openxmlformats.org/drawingml/2006/table">
            <a:tbl>
              <a:tblPr firstRow="1"/>
              <a:tblGrid>
                <a:gridCol w="3352800"/>
                <a:gridCol w="3352800"/>
                <a:gridCol w="3352800"/>
              </a:tblGrid>
              <a:tr h="411480">
                <a:tc>
                  <a:txBody>
                    <a:bodyPr/>
                    <a:lstStyle/>
                    <a:p>
                      <a:pPr algn="l" indent="0" marL="0">
                        <a:buNone/>
                      </a:pPr>
                      <a:r>
                        <a:rPr lang="en-US" sz="1300" b="1" dirty="0">
                          <a:solidFill>
                            <a:srgbClr val="F1F5F9"/>
                          </a:solidFill>
                          <a:latin typeface="Inter" pitchFamily="34" charset="0"/>
                          <a:ea typeface="Inter" pitchFamily="34" charset="-122"/>
                          <a:cs typeface="Inter" pitchFamily="34" charset="-120"/>
                        </a:rPr>
                        <a:t>Rule</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solidFill>
                  </a:tcPr>
                </a:tc>
                <a:tc>
                  <a:txBody>
                    <a:bodyPr/>
                    <a:lstStyle/>
                    <a:p>
                      <a:pPr algn="l" indent="0" marL="0">
                        <a:buNone/>
                      </a:pPr>
                      <a:r>
                        <a:rPr lang="en-US" sz="1300" b="1" dirty="0">
                          <a:solidFill>
                            <a:srgbClr val="F1F5F9"/>
                          </a:solidFill>
                          <a:latin typeface="Inter" pitchFamily="34" charset="0"/>
                          <a:ea typeface="Inter" pitchFamily="34" charset="-122"/>
                          <a:cs typeface="Inter" pitchFamily="34" charset="-120"/>
                        </a:rPr>
                        <a:t>Check </a:t>
                      </a:r>
                      <a:pPr algn="l" indent="0" marL="0">
                        <a:buNone/>
                      </a:pPr>
                      <a:r>
                        <a:rPr lang="en-US" sz="1300" b="1" dirty="0">
                          <a:solidFill>
                            <a:srgbClr val="F1F5F9"/>
                          </a:solidFill>
                          <a:latin typeface="Inter" pitchFamily="34" charset="0"/>
                          <a:ea typeface="Inter" pitchFamily="34" charset="-122"/>
                          <a:cs typeface="Inter" pitchFamily="34" charset="-120"/>
                        </a:rPr>
                        <a:t>in </a:t>
                      </a:r>
                      <a:pPr algn="l" indent="0" marL="0">
                        <a:buNone/>
                      </a:pPr>
                      <a:r>
                        <a:rPr lang="en-US" sz="1300" b="1" dirty="0">
                          <a:solidFill>
                            <a:srgbClr val="F1F5F9"/>
                          </a:solidFill>
                          <a:latin typeface="Inter" pitchFamily="34" charset="0"/>
                          <a:ea typeface="Inter" pitchFamily="34" charset="-122"/>
                          <a:cs typeface="Inter" pitchFamily="34" charset="-120"/>
                        </a:rPr>
                        <a:t>the </a:t>
                      </a:r>
                      <a:pPr algn="l" indent="0" marL="0">
                        <a:buNone/>
                      </a:pPr>
                      <a:r>
                        <a:rPr lang="en-US" sz="1300" b="1" dirty="0">
                          <a:solidFill>
                            <a:srgbClr val="F1F5F9"/>
                          </a:solidFill>
                          <a:latin typeface="Inter" pitchFamily="34" charset="0"/>
                          <a:ea typeface="Inter" pitchFamily="34" charset="-122"/>
                          <a:cs typeface="Inter" pitchFamily="34" charset="-120"/>
                        </a:rPr>
                        <a:t>order </a:t>
                      </a:r>
                      <a:pPr algn="l" indent="0" marL="0">
                        <a:buNone/>
                      </a:pPr>
                      <a:r>
                        <a:rPr lang="en-US" sz="1300" b="1" dirty="0">
                          <a:solidFill>
                            <a:srgbClr val="F1F5F9"/>
                          </a:solidFill>
                          <a:latin typeface="Inter" pitchFamily="34" charset="0"/>
                          <a:ea typeface="Inter" pitchFamily="34" charset="-122"/>
                          <a:cs typeface="Inter" pitchFamily="34" charset="-120"/>
                        </a:rPr>
                        <a:t>record</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solidFill>
                  </a:tcPr>
                </a:tc>
                <a:tc>
                  <a:txBody>
                    <a:bodyPr/>
                    <a:lstStyle/>
                    <a:p>
                      <a:pPr algn="l" indent="0" marL="0">
                        <a:buNone/>
                      </a:pPr>
                      <a:r>
                        <a:rPr lang="en-US" sz="1300" b="1" dirty="0">
                          <a:solidFill>
                            <a:srgbClr val="F1F5F9"/>
                          </a:solidFill>
                          <a:latin typeface="Inter" pitchFamily="34" charset="0"/>
                          <a:ea typeface="Inter" pitchFamily="34" charset="-122"/>
                          <a:cs typeface="Inter" pitchFamily="34" charset="-120"/>
                        </a:rPr>
                        <a:t>If </a:t>
                      </a:r>
                      <a:pPr algn="l" indent="0" marL="0">
                        <a:buNone/>
                      </a:pPr>
                      <a:r>
                        <a:rPr lang="en-US" sz="1300" b="1" dirty="0">
                          <a:solidFill>
                            <a:srgbClr val="F1F5F9"/>
                          </a:solidFill>
                          <a:latin typeface="Inter" pitchFamily="34" charset="0"/>
                          <a:ea typeface="Inter" pitchFamily="34" charset="-122"/>
                          <a:cs typeface="Inter" pitchFamily="34" charset="-120"/>
                        </a:rPr>
                        <a:t>it </a:t>
                      </a:r>
                      <a:pPr algn="l" indent="0" marL="0">
                        <a:buNone/>
                      </a:pPr>
                      <a:r>
                        <a:rPr lang="en-US" sz="1300" b="1" dirty="0">
                          <a:solidFill>
                            <a:srgbClr val="F1F5F9"/>
                          </a:solidFill>
                          <a:latin typeface="Inter" pitchFamily="34" charset="0"/>
                          <a:ea typeface="Inter" pitchFamily="34" charset="-122"/>
                          <a:cs typeface="Inter" pitchFamily="34" charset="-120"/>
                        </a:rPr>
                        <a:t>fails</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1. </a:t>
                      </a:r>
                      <a:pPr algn="l" indent="0" marL="0">
                        <a:buNone/>
                      </a:pPr>
                      <a:r>
                        <a:rPr lang="en-US" sz="1300" dirty="0">
                          <a:solidFill>
                            <a:srgbClr val="0F172A"/>
                          </a:solidFill>
                          <a:latin typeface="Inter" pitchFamily="34" charset="0"/>
                          <a:ea typeface="Inter" pitchFamily="34" charset="-122"/>
                          <a:cs typeface="Inter" pitchFamily="34" charset="-120"/>
                        </a:rPr>
                        <a:t>Date</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Days </a:t>
                      </a:r>
                      <a:pPr algn="l" indent="0" marL="0">
                        <a:buNone/>
                      </a:pPr>
                      <a:r>
                        <a:rPr lang="en-US" sz="1300" dirty="0">
                          <a:solidFill>
                            <a:srgbClr val="0F172A"/>
                          </a:solidFill>
                          <a:latin typeface="Inter" pitchFamily="34" charset="0"/>
                          <a:ea typeface="Inter" pitchFamily="34" charset="-122"/>
                          <a:cs typeface="Inter" pitchFamily="34" charset="-120"/>
                        </a:rPr>
                        <a:t>since </a:t>
                      </a:r>
                      <a:pPr algn="l" indent="0" marL="0">
                        <a:buNone/>
                      </a:pPr>
                      <a:r>
                        <a:rPr lang="en-US" sz="1300" dirty="0">
                          <a:solidFill>
                            <a:srgbClr val="0F172A"/>
                          </a:solidFill>
                          <a:latin typeface="Inter" pitchFamily="34" charset="0"/>
                          <a:ea typeface="Inter" pitchFamily="34" charset="-122"/>
                          <a:cs typeface="Inter" pitchFamily="34" charset="-120"/>
                        </a:rPr>
                        <a:t>delivery: </a:t>
                      </a:r>
                      <a:pPr algn="l" indent="0" marL="0">
                        <a:buNone/>
                      </a:pPr>
                      <a:r>
                        <a:rPr lang="en-US" sz="1300" dirty="0">
                          <a:solidFill>
                            <a:srgbClr val="0F172A"/>
                          </a:solidFill>
                          <a:latin typeface="Inter" pitchFamily="34" charset="0"/>
                          <a:ea typeface="Inter" pitchFamily="34" charset="-122"/>
                          <a:cs typeface="Inter" pitchFamily="34" charset="-120"/>
                        </a:rPr>
                        <a:t>30 </a:t>
                      </a:r>
                      <a:pPr algn="l" indent="0" marL="0">
                        <a:buNone/>
                      </a:pPr>
                      <a:r>
                        <a:rPr lang="en-US" sz="1300" dirty="0">
                          <a:solidFill>
                            <a:srgbClr val="0F172A"/>
                          </a:solidFill>
                          <a:latin typeface="Inter" pitchFamily="34" charset="0"/>
                          <a:ea typeface="Inter" pitchFamily="34" charset="-122"/>
                          <a:cs typeface="Inter" pitchFamily="34" charset="-120"/>
                        </a:rPr>
                        <a:t>or </a:t>
                      </a:r>
                      <a:pPr algn="l" indent="0" marL="0">
                        <a:buNone/>
                      </a:pPr>
                      <a:r>
                        <a:rPr lang="en-US" sz="1300" dirty="0">
                          <a:solidFill>
                            <a:srgbClr val="0F172A"/>
                          </a:solidFill>
                          <a:latin typeface="Inter" pitchFamily="34" charset="0"/>
                          <a:ea typeface="Inter" pitchFamily="34" charset="-122"/>
                          <a:cs typeface="Inter" pitchFamily="34" charset="-120"/>
                        </a:rPr>
                        <a:t>fewer?</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Not </a:t>
                      </a:r>
                      <a:pPr algn="l" indent="0" marL="0">
                        <a:buNone/>
                      </a:pPr>
                      <a:r>
                        <a:rPr lang="en-US" sz="1300" dirty="0">
                          <a:solidFill>
                            <a:srgbClr val="0F172A"/>
                          </a:solidFill>
                          <a:latin typeface="Inter" pitchFamily="34" charset="0"/>
                          <a:ea typeface="Inter" pitchFamily="34" charset="-122"/>
                          <a:cs typeface="Inter" pitchFamily="34" charset="-120"/>
                        </a:rPr>
                        <a:t>eligible: </a:t>
                      </a:r>
                      <a:pPr algn="l" indent="0" marL="0">
                        <a:buNone/>
                      </a:pPr>
                      <a:r>
                        <a:rPr lang="en-US" sz="1300" dirty="0">
                          <a:solidFill>
                            <a:srgbClr val="0F172A"/>
                          </a:solidFill>
                          <a:latin typeface="Inter" pitchFamily="34" charset="0"/>
                          <a:ea typeface="Inter" pitchFamily="34" charset="-122"/>
                          <a:cs typeface="Inter" pitchFamily="34" charset="-120"/>
                        </a:rPr>
                        <a:t>offer </a:t>
                      </a:r>
                      <a:pPr algn="l" indent="0" marL="0">
                        <a:buNone/>
                      </a:pPr>
                      <a:r>
                        <a:rPr lang="en-US" sz="1300" dirty="0">
                          <a:solidFill>
                            <a:srgbClr val="0F172A"/>
                          </a:solidFill>
                          <a:latin typeface="Inter" pitchFamily="34" charset="0"/>
                          <a:ea typeface="Inter" pitchFamily="34" charset="-122"/>
                          <a:cs typeface="Inter" pitchFamily="34" charset="-120"/>
                        </a:rPr>
                        <a:t>store </a:t>
                      </a:r>
                      <a:pPr algn="l" indent="0" marL="0">
                        <a:buNone/>
                      </a:pPr>
                      <a:r>
                        <a:rPr lang="en-US" sz="1300" dirty="0">
                          <a:solidFill>
                            <a:srgbClr val="0F172A"/>
                          </a:solidFill>
                          <a:latin typeface="Inter" pitchFamily="34" charset="0"/>
                          <a:ea typeface="Inter" pitchFamily="34" charset="-122"/>
                          <a:cs typeface="Inter" pitchFamily="34" charset="-120"/>
                        </a:rPr>
                        <a:t>credit</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2. </a:t>
                      </a:r>
                      <a:pPr algn="l" indent="0" marL="0">
                        <a:buNone/>
                      </a:pPr>
                      <a:r>
                        <a:rPr lang="en-US" sz="1300" dirty="0">
                          <a:solidFill>
                            <a:srgbClr val="0F172A"/>
                          </a:solidFill>
                          <a:latin typeface="Inter" pitchFamily="34" charset="0"/>
                          <a:ea typeface="Inter" pitchFamily="34" charset="-122"/>
                          <a:cs typeface="Inter" pitchFamily="34" charset="-120"/>
                        </a:rPr>
                        <a:t>Condition</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Unopened, </a:t>
                      </a:r>
                      <a:pPr algn="l" indent="0" marL="0">
                        <a:buNone/>
                      </a:pPr>
                      <a:r>
                        <a:rPr lang="en-US" sz="1300" dirty="0">
                          <a:solidFill>
                            <a:srgbClr val="0F172A"/>
                          </a:solidFill>
                          <a:latin typeface="Inter" pitchFamily="34" charset="0"/>
                          <a:ea typeface="Inter" pitchFamily="34" charset="-122"/>
                          <a:cs typeface="Inter" pitchFamily="34" charset="-120"/>
                        </a:rPr>
                        <a:t>or </a:t>
                      </a:r>
                      <a:pPr algn="l" indent="0" marL="0">
                        <a:buNone/>
                      </a:pPr>
                      <a:r>
                        <a:rPr lang="en-US" sz="1300" dirty="0">
                          <a:solidFill>
                            <a:srgbClr val="0F172A"/>
                          </a:solidFill>
                          <a:latin typeface="Inter" pitchFamily="34" charset="0"/>
                          <a:ea typeface="Inter" pitchFamily="34" charset="-122"/>
                          <a:cs typeface="Inter" pitchFamily="34" charset="-120"/>
                        </a:rPr>
                        <a:t>unused </a:t>
                      </a:r>
                      <a:pPr algn="l" indent="0" marL="0">
                        <a:buNone/>
                      </a:pPr>
                      <a:r>
                        <a:rPr lang="en-US" sz="1300" dirty="0">
                          <a:solidFill>
                            <a:srgbClr val="0F172A"/>
                          </a:solidFill>
                          <a:latin typeface="Inter" pitchFamily="34" charset="0"/>
                          <a:ea typeface="Inter" pitchFamily="34" charset="-122"/>
                          <a:cs typeface="Inter" pitchFamily="34" charset="-120"/>
                        </a:rPr>
                        <a:t>and </a:t>
                      </a:r>
                      <a:pPr algn="l" indent="0" marL="0">
                        <a:buNone/>
                      </a:pPr>
                      <a:r>
                        <a:rPr lang="en-US" sz="1300" dirty="0">
                          <a:solidFill>
                            <a:srgbClr val="0F172A"/>
                          </a:solidFill>
                          <a:latin typeface="Inter" pitchFamily="34" charset="0"/>
                          <a:ea typeface="Inter" pitchFamily="34" charset="-122"/>
                          <a:cs typeface="Inter" pitchFamily="34" charset="-120"/>
                        </a:rPr>
                        <a:t>complete?</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Not </a:t>
                      </a:r>
                      <a:pPr algn="l" indent="0" marL="0">
                        <a:buNone/>
                      </a:pPr>
                      <a:r>
                        <a:rPr lang="en-US" sz="1300" dirty="0">
                          <a:solidFill>
                            <a:srgbClr val="0F172A"/>
                          </a:solidFill>
                          <a:latin typeface="Inter" pitchFamily="34" charset="0"/>
                          <a:ea typeface="Inter" pitchFamily="34" charset="-122"/>
                          <a:cs typeface="Inter" pitchFamily="34" charset="-120"/>
                        </a:rPr>
                        <a:t>eligible: </a:t>
                      </a:r>
                      <a:pPr algn="l" indent="0" marL="0">
                        <a:buNone/>
                      </a:pPr>
                      <a:r>
                        <a:rPr lang="en-US" sz="1300" dirty="0">
                          <a:solidFill>
                            <a:srgbClr val="0F172A"/>
                          </a:solidFill>
                          <a:latin typeface="Inter" pitchFamily="34" charset="0"/>
                          <a:ea typeface="Inter" pitchFamily="34" charset="-122"/>
                          <a:cs typeface="Inter" pitchFamily="34" charset="-120"/>
                        </a:rPr>
                        <a:t>offer </a:t>
                      </a:r>
                      <a:pPr algn="l" indent="0" marL="0">
                        <a:buNone/>
                      </a:pPr>
                      <a:r>
                        <a:rPr lang="en-US" sz="1300" dirty="0">
                          <a:solidFill>
                            <a:srgbClr val="0F172A"/>
                          </a:solidFill>
                          <a:latin typeface="Inter" pitchFamily="34" charset="0"/>
                          <a:ea typeface="Inter" pitchFamily="34" charset="-122"/>
                          <a:cs typeface="Inter" pitchFamily="34" charset="-120"/>
                        </a:rPr>
                        <a:t>store </a:t>
                      </a:r>
                      <a:pPr algn="l" indent="0" marL="0">
                        <a:buNone/>
                      </a:pPr>
                      <a:r>
                        <a:rPr lang="en-US" sz="1300" dirty="0">
                          <a:solidFill>
                            <a:srgbClr val="0F172A"/>
                          </a:solidFill>
                          <a:latin typeface="Inter" pitchFamily="34" charset="0"/>
                          <a:ea typeface="Inter" pitchFamily="34" charset="-122"/>
                          <a:cs typeface="Inter" pitchFamily="34" charset="-120"/>
                        </a:rPr>
                        <a:t>credit</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3. </a:t>
                      </a:r>
                      <a:pPr algn="l" indent="0" marL="0">
                        <a:buNone/>
                      </a:pPr>
                      <a:r>
                        <a:rPr lang="en-US" sz="1300" dirty="0">
                          <a:solidFill>
                            <a:srgbClr val="0F172A"/>
                          </a:solidFill>
                          <a:latin typeface="Inter" pitchFamily="34" charset="0"/>
                          <a:ea typeface="Inter" pitchFamily="34" charset="-122"/>
                          <a:cs typeface="Inter" pitchFamily="34" charset="-120"/>
                        </a:rPr>
                        <a:t>Payment</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Original </a:t>
                      </a:r>
                      <a:pPr algn="l" indent="0" marL="0">
                        <a:buNone/>
                      </a:pPr>
                      <a:r>
                        <a:rPr lang="en-US" sz="1300" dirty="0">
                          <a:solidFill>
                            <a:srgbClr val="0F172A"/>
                          </a:solidFill>
                          <a:latin typeface="Inter" pitchFamily="34" charset="0"/>
                          <a:ea typeface="Inter" pitchFamily="34" charset="-122"/>
                          <a:cs typeface="Inter" pitchFamily="34" charset="-120"/>
                        </a:rPr>
                        <a:t>method </a:t>
                      </a:r>
                      <a:pPr algn="l" indent="0" marL="0">
                        <a:buNone/>
                      </a:pPr>
                      <a:r>
                        <a:rPr lang="en-US" sz="1300" dirty="0">
                          <a:solidFill>
                            <a:srgbClr val="0F172A"/>
                          </a:solidFill>
                          <a:latin typeface="Inter" pitchFamily="34" charset="0"/>
                          <a:ea typeface="Inter" pitchFamily="34" charset="-122"/>
                          <a:cs typeface="Inter" pitchFamily="34" charset="-120"/>
                        </a:rPr>
                        <a:t>still </a:t>
                      </a:r>
                      <a:pPr algn="l" indent="0" marL="0">
                        <a:buNone/>
                      </a:pPr>
                      <a:r>
                        <a:rPr lang="en-US" sz="1300" dirty="0">
                          <a:solidFill>
                            <a:srgbClr val="0F172A"/>
                          </a:solidFill>
                          <a:latin typeface="Inter" pitchFamily="34" charset="0"/>
                          <a:ea typeface="Inter" pitchFamily="34" charset="-122"/>
                          <a:cs typeface="Inter" pitchFamily="34" charset="-120"/>
                        </a:rPr>
                        <a:t>available?</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Refund </a:t>
                      </a:r>
                      <a:pPr algn="l" indent="0" marL="0">
                        <a:buNone/>
                      </a:pPr>
                      <a:r>
                        <a:rPr lang="en-US" sz="1300" dirty="0">
                          <a:solidFill>
                            <a:srgbClr val="0F172A"/>
                          </a:solidFill>
                          <a:latin typeface="Inter" pitchFamily="34" charset="0"/>
                          <a:ea typeface="Inter" pitchFamily="34" charset="-122"/>
                          <a:cs typeface="Inter" pitchFamily="34" charset="-120"/>
                        </a:rPr>
                        <a:t>to </a:t>
                      </a:r>
                      <a:pPr algn="l" indent="0" marL="0">
                        <a:buNone/>
                      </a:pPr>
                      <a:r>
                        <a:rPr lang="en-US" sz="1300" dirty="0">
                          <a:solidFill>
                            <a:srgbClr val="0F172A"/>
                          </a:solidFill>
                          <a:latin typeface="Inter" pitchFamily="34" charset="0"/>
                          <a:ea typeface="Inter" pitchFamily="34" charset="-122"/>
                          <a:cs typeface="Inter" pitchFamily="34" charset="-120"/>
                        </a:rPr>
                        <a:t>gift </a:t>
                      </a:r>
                      <a:pPr algn="l" indent="0" marL="0">
                        <a:buNone/>
                      </a:pPr>
                      <a:r>
                        <a:rPr lang="en-US" sz="1300" dirty="0">
                          <a:solidFill>
                            <a:srgbClr val="0F172A"/>
                          </a:solidFill>
                          <a:latin typeface="Inter" pitchFamily="34" charset="0"/>
                          <a:ea typeface="Inter" pitchFamily="34" charset="-122"/>
                          <a:cs typeface="Inter" pitchFamily="34" charset="-120"/>
                        </a:rPr>
                        <a:t>card </a:t>
                      </a:r>
                      <a:pPr algn="l" indent="0" marL="0">
                        <a:buNone/>
                      </a:pPr>
                      <a:r>
                        <a:rPr lang="en-US" sz="1300" dirty="0">
                          <a:solidFill>
                            <a:srgbClr val="0F172A"/>
                          </a:solidFill>
                          <a:latin typeface="Inter" pitchFamily="34" charset="0"/>
                          <a:ea typeface="Inter" pitchFamily="34" charset="-122"/>
                          <a:cs typeface="Inter" pitchFamily="34" charset="-120"/>
                        </a:rPr>
                        <a:t>balance</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Damaged </a:t>
                      </a:r>
                      <a:pPr algn="l" indent="0" marL="0">
                        <a:buNone/>
                      </a:pPr>
                      <a:r>
                        <a:rPr lang="en-US" sz="1300" dirty="0">
                          <a:solidFill>
                            <a:srgbClr val="0F172A"/>
                          </a:solidFill>
                          <a:latin typeface="Inter" pitchFamily="34" charset="0"/>
                          <a:ea typeface="Inter" pitchFamily="34" charset="-122"/>
                          <a:cs typeface="Inter" pitchFamily="34" charset="-120"/>
                        </a:rPr>
                        <a:t>item</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Damaged </a:t>
                      </a:r>
                      <a:pPr algn="l" indent="0" marL="0">
                        <a:buNone/>
                      </a:pPr>
                      <a:r>
                        <a:rPr lang="en-US" sz="1300" dirty="0">
                          <a:solidFill>
                            <a:srgbClr val="0F172A"/>
                          </a:solidFill>
                          <a:latin typeface="Inter" pitchFamily="34" charset="0"/>
                          <a:ea typeface="Inter" pitchFamily="34" charset="-122"/>
                          <a:cs typeface="Inter" pitchFamily="34" charset="-120"/>
                        </a:rPr>
                        <a:t>on </a:t>
                      </a:r>
                      <a:pPr algn="l" indent="0" marL="0">
                        <a:buNone/>
                      </a:pPr>
                      <a:r>
                        <a:rPr lang="en-US" sz="1300" dirty="0">
                          <a:solidFill>
                            <a:srgbClr val="0F172A"/>
                          </a:solidFill>
                          <a:latin typeface="Inter" pitchFamily="34" charset="0"/>
                          <a:ea typeface="Inter" pitchFamily="34" charset="-122"/>
                          <a:cs typeface="Inter" pitchFamily="34" charset="-120"/>
                        </a:rPr>
                        <a:t>arrival?</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Use </a:t>
                      </a:r>
                      <a:pPr algn="l" indent="0" marL="0">
                        <a:buNone/>
                      </a:pPr>
                      <a:r>
                        <a:rPr lang="en-US" sz="1300" dirty="0">
                          <a:solidFill>
                            <a:srgbClr val="0F172A"/>
                          </a:solidFill>
                          <a:latin typeface="Inter" pitchFamily="34" charset="0"/>
                          <a:ea typeface="Inter" pitchFamily="34" charset="-122"/>
                          <a:cs typeface="Inter" pitchFamily="34" charset="-120"/>
                        </a:rPr>
                        <a:t>the </a:t>
                      </a:r>
                      <a:pPr algn="l" indent="0" marL="0">
                        <a:buNone/>
                      </a:pPr>
                      <a:r>
                        <a:rPr lang="en-US" sz="1300" dirty="0">
                          <a:solidFill>
                            <a:srgbClr val="0F172A"/>
                          </a:solidFill>
                          <a:latin typeface="Inter" pitchFamily="34" charset="0"/>
                          <a:ea typeface="Inter" pitchFamily="34" charset="-122"/>
                          <a:cs typeface="Inter" pitchFamily="34" charset="-120"/>
                        </a:rPr>
                        <a:t>damaged-item </a:t>
                      </a:r>
                      <a:pPr algn="l" indent="0" marL="0">
                        <a:buNone/>
                      </a:pPr>
                      <a:r>
                        <a:rPr lang="en-US" sz="1300" dirty="0">
                          <a:solidFill>
                            <a:srgbClr val="0F172A"/>
                          </a:solidFill>
                          <a:latin typeface="Inter" pitchFamily="34" charset="0"/>
                          <a:ea typeface="Inter" pitchFamily="34" charset="-122"/>
                          <a:cs typeface="Inter" pitchFamily="34" charset="-120"/>
                        </a:rPr>
                        <a:t>process</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1F5F9"/>
        </a:solidFill>
      </p:bgPr>
    </p:bg>
    <p:spTree>
      <p:nvGrpSpPr>
        <p:cNvPr id="1" name=""/>
        <p:cNvGrpSpPr/>
        <p:nvPr/>
      </p:nvGrpSpPr>
      <p:grpSpPr>
        <a:xfrm>
          <a:off x="0" y="0"/>
          <a:ext cx="0" cy="0"/>
          <a:chOff x="0" y="0"/>
          <a:chExt cx="0" cy="0"/>
        </a:xfrm>
      </p:grpSpPr>
      <p:sp>
        <p:nvSpPr>
          <p:cNvPr id="2" name="Text 0"/>
          <p:cNvSpPr txBox="1"/>
          <p:nvPr/>
        </p:nvSpPr>
        <p:spPr>
          <a:xfrm>
            <a:off x="1737360" y="1097280"/>
            <a:ext cx="914400" cy="914400"/>
          </a:xfrm>
          <a:prstGeom prst="rect">
            <a:avLst/>
          </a:prstGeom>
          <a:noFill/>
          <a:ln/>
        </p:spPr>
        <p:txBody>
          <a:bodyPr wrap="square" rtlCol="0" anchor="ctr"/>
          <a:lstStyle/>
          <a:p>
            <a:pPr algn="ctr" indent="0" marL="0">
              <a:buNone/>
            </a:pPr>
            <a:r>
              <a:rPr lang="en-US" sz="7200" dirty="0">
                <a:solidFill>
                  <a:srgbClr val="334155"/>
                </a:solidFill>
                <a:latin typeface="Inter" pitchFamily="34" charset="0"/>
                <a:ea typeface="Inter" pitchFamily="34" charset="-122"/>
                <a:cs typeface="Inter" pitchFamily="34" charset="-120"/>
              </a:rPr>
              <a:t>“</a:t>
            </a:r>
            <a:endParaRPr lang="en-US" sz="7200" dirty="0"/>
          </a:p>
        </p:txBody>
      </p:sp>
      <p:sp>
        <p:nvSpPr>
          <p:cNvPr id="3" name="Text 1"/>
          <p:cNvSpPr txBox="1"/>
          <p:nvPr/>
        </p:nvSpPr>
        <p:spPr>
          <a:xfrm>
            <a:off x="1737360" y="2011680"/>
            <a:ext cx="8714232" cy="2286000"/>
          </a:xfrm>
          <a:prstGeom prst="rect">
            <a:avLst/>
          </a:prstGeom>
          <a:noFill/>
          <a:ln/>
        </p:spPr>
        <p:txBody>
          <a:bodyPr wrap="square" rtlCol="0" anchor="ctr"/>
          <a:lstStyle/>
          <a:p>
            <a:pPr algn="ctr" indent="0" marL="0">
              <a:lnSpc>
                <a:spcPct val="140000"/>
              </a:lnSpc>
              <a:buNone/>
            </a:pPr>
            <a:r>
              <a:rPr lang="en-US" sz="2400" i="1" dirty="0">
                <a:solidFill>
                  <a:srgbClr val="0F172A"/>
                </a:solidFill>
                <a:latin typeface="Inter" pitchFamily="34" charset="0"/>
                <a:ea typeface="Inter" pitchFamily="34" charset="-122"/>
                <a:cs typeface="Inter" pitchFamily="34" charset="-120"/>
              </a:rPr>
              <a:t>Hi, I ordered the desk lamp three weeks ago and never opened it. Can I get my money back? I paid by card.</a:t>
            </a:r>
            <a:endParaRPr lang="en-US" sz="2400" dirty="0"/>
          </a:p>
        </p:txBody>
      </p:sp>
      <p:sp>
        <p:nvSpPr>
          <p:cNvPr id="4" name="Text 2"/>
          <p:cNvSpPr txBox="1"/>
          <p:nvPr/>
        </p:nvSpPr>
        <p:spPr>
          <a:xfrm>
            <a:off x="1737360" y="4572000"/>
            <a:ext cx="8714232" cy="548640"/>
          </a:xfrm>
          <a:prstGeom prst="rect">
            <a:avLst/>
          </a:prstGeom>
          <a:noFill/>
          <a:ln/>
        </p:spPr>
        <p:txBody>
          <a:bodyPr wrap="square" rtlCol="0" anchor="t"/>
          <a:lstStyle/>
          <a:p>
            <a:pPr algn="ctr" indent="0" marL="0">
              <a:buNone/>
            </a:pPr>
            <a:r>
              <a:rPr lang="en-US" sz="1600" dirty="0">
                <a:solidFill>
                  <a:srgbClr val="0F172A"/>
                </a:solidFill>
                <a:latin typeface="Inter" pitchFamily="34" charset="0"/>
                <a:ea typeface="Inter" pitchFamily="34" charset="-122"/>
                <a:cs typeface="Inter" pitchFamily="34" charset="-120"/>
              </a:rPr>
              <a:t>Customer message, day 21 after delivery — Fictional example</a:t>
            </a:r>
            <a:endParaRPr lang="en-US" sz="1600" dirty="0"/>
          </a:p>
        </p:txBody>
      </p:sp>
      <p:sp>
        <p:nvSpPr>
          <p:cNvPr id="5" name="Shape 3"/>
          <p:cNvSpPr/>
          <p:nvPr/>
        </p:nvSpPr>
        <p:spPr>
          <a:xfrm>
            <a:off x="5637276" y="4297680"/>
            <a:ext cx="914400" cy="36576"/>
          </a:xfrm>
          <a:prstGeom prst="rect">
            <a:avLst/>
          </a:prstGeom>
          <a:solidFill>
            <a:srgbClr val="334155"/>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1F5F9"/>
        </a:solidFill>
      </p:bgPr>
    </p:bg>
    <p:spTree>
      <p:nvGrpSpPr>
        <p:cNvPr id="1" name=""/>
        <p:cNvGrpSpPr/>
        <p:nvPr/>
      </p:nvGrpSpPr>
      <p:grpSpPr>
        <a:xfrm>
          <a:off x="0" y="0"/>
          <a:ext cx="0" cy="0"/>
          <a:chOff x="0" y="0"/>
          <a:chExt cx="0" cy="0"/>
        </a:xfrm>
      </p:grpSpPr>
      <p:sp>
        <p:nvSpPr>
          <p:cNvPr id="2" name="Title"/>
          <p:cNvSpPr/>
          <p:nvPr>
            <p:ph idx="100" type="title" hasCustomPrompt="1"/>
          </p:nvPr>
        </p:nvSpPr>
        <p:spPr>
          <a:xfrm>
            <a:off x="1005840" y="640080"/>
            <a:ext cx="10177272" cy="731520"/>
          </a:xfrm>
          <a:prstGeom prst="rect">
            <a:avLst/>
          </a:prstGeom>
          <a:noFill/>
          <a:ln/>
        </p:spPr>
        <p:txBody>
          <a:bodyPr wrap="square" rtlCol="0" anchor="ctr"/>
          <a:lstStyle/>
          <a:p>
            <a:pPr algn="ctr" indent="0" marL="0">
              <a:buNone/>
            </a:pPr>
            <a:r>
              <a:rPr lang="en-US" sz="2800" b="1" dirty="0">
                <a:solidFill>
                  <a:srgbClr val="0F172A"/>
                </a:solidFill>
                <a:latin typeface="Inter" pitchFamily="34" charset="0"/>
                <a:ea typeface="Inter" pitchFamily="34" charset="-122"/>
                <a:cs typeface="Inter" pitchFamily="34" charset="-120"/>
              </a:rPr>
              <a:t>Worked example: five steps in the tool</a:t>
            </a:r>
            <a:endParaRPr lang="en-US" sz="2800" dirty="0"/>
          </a:p>
        </p:txBody>
      </p:sp>
      <p:sp>
        <p:nvSpPr>
          <p:cNvPr id="3" name="Shape 1"/>
          <p:cNvSpPr/>
          <p:nvPr/>
        </p:nvSpPr>
        <p:spPr>
          <a:xfrm>
            <a:off x="2023567" y="2560320"/>
            <a:ext cx="8141818" cy="27432"/>
          </a:xfrm>
          <a:prstGeom prst="rect">
            <a:avLst/>
          </a:prstGeom>
          <a:solidFill>
            <a:srgbClr val="334155">
              <a:alpha val="40000"/>
            </a:srgbClr>
          </a:solidFill>
          <a:ln/>
        </p:spPr>
      </p:sp>
      <p:sp>
        <p:nvSpPr>
          <p:cNvPr id="4" name="Shape 2"/>
          <p:cNvSpPr/>
          <p:nvPr/>
        </p:nvSpPr>
        <p:spPr>
          <a:xfrm>
            <a:off x="1794967" y="2331720"/>
            <a:ext cx="457200" cy="457200"/>
          </a:xfrm>
          <a:prstGeom prst="ellipse">
            <a:avLst/>
          </a:prstGeom>
          <a:solidFill>
            <a:srgbClr val="334155"/>
          </a:solidFill>
          <a:ln/>
        </p:spPr>
      </p:sp>
      <p:sp>
        <p:nvSpPr>
          <p:cNvPr id="5" name="Text 3"/>
          <p:cNvSpPr/>
          <p:nvPr/>
        </p:nvSpPr>
        <p:spPr>
          <a:xfrm>
            <a:off x="1794967" y="2331720"/>
            <a:ext cx="457200" cy="457200"/>
          </a:xfrm>
          <a:prstGeom prst="rect">
            <a:avLst/>
          </a:prstGeom>
          <a:noFill/>
          <a:ln/>
        </p:spPr>
        <p:txBody>
          <a:bodyPr wrap="square" rtlCol="0" anchor="ctr"/>
          <a:lstStyle/>
          <a:p>
            <a:pPr algn="ctr" indent="0" marL="0">
              <a:buNone/>
            </a:pPr>
            <a:r>
              <a:rPr lang="en-US" sz="1400" b="1" dirty="0">
                <a:solidFill>
                  <a:srgbClr val="F1F5F9"/>
                </a:solidFill>
                <a:latin typeface="Inter" pitchFamily="34" charset="0"/>
                <a:ea typeface="Inter" pitchFamily="34" charset="-122"/>
                <a:cs typeface="Inter" pitchFamily="34" charset="-120"/>
              </a:rPr>
              <a:t>1</a:t>
            </a:r>
            <a:endParaRPr lang="en-US" sz="1400" dirty="0"/>
          </a:p>
        </p:txBody>
      </p:sp>
      <p:sp>
        <p:nvSpPr>
          <p:cNvPr id="6" name="Text 4"/>
          <p:cNvSpPr txBox="1"/>
          <p:nvPr/>
        </p:nvSpPr>
        <p:spPr>
          <a:xfrm>
            <a:off x="1107613" y="3017520"/>
            <a:ext cx="1831909" cy="457200"/>
          </a:xfrm>
          <a:prstGeom prst="rect">
            <a:avLst/>
          </a:prstGeom>
          <a:noFill/>
          <a:ln/>
        </p:spPr>
        <p:txBody>
          <a:bodyPr wrap="square" rtlCol="0" anchor="t"/>
          <a:lstStyle/>
          <a:p>
            <a:pPr algn="ctr" indent="0" marL="0">
              <a:buNone/>
            </a:pPr>
            <a:r>
              <a:rPr lang="en-US" sz="1400" b="1" dirty="0">
                <a:solidFill>
                  <a:srgbClr val="0F172A"/>
                </a:solidFill>
                <a:latin typeface="Inter" pitchFamily="34" charset="0"/>
                <a:ea typeface="Inter" pitchFamily="34" charset="-122"/>
                <a:cs typeface="Inter" pitchFamily="34" charset="-120"/>
              </a:rPr>
              <a:t>Check date</a:t>
            </a:r>
            <a:endParaRPr lang="en-US" sz="1400" dirty="0"/>
          </a:p>
        </p:txBody>
      </p:sp>
      <p:sp>
        <p:nvSpPr>
          <p:cNvPr id="7" name="Text 5"/>
          <p:cNvSpPr txBox="1"/>
          <p:nvPr/>
        </p:nvSpPr>
        <p:spPr>
          <a:xfrm>
            <a:off x="1107613" y="3566160"/>
            <a:ext cx="1831909" cy="2651760"/>
          </a:xfrm>
          <a:prstGeom prst="rect">
            <a:avLst/>
          </a:prstGeom>
          <a:noFill/>
          <a:ln/>
        </p:spPr>
        <p:txBody>
          <a:bodyPr wrap="square" rtlCol="0" anchor="t"/>
          <a:lstStyle/>
          <a:p>
            <a:pPr algn="ctr" indent="0" marL="0">
              <a:buNone/>
            </a:pPr>
            <a:r>
              <a:rPr lang="en-US" sz="1100" dirty="0">
                <a:solidFill>
                  <a:srgbClr val="0F172A">
                    <a:alpha val="70000"/>
                  </a:srgbClr>
                </a:solidFill>
                <a:latin typeface="Inter" pitchFamily="34" charset="0"/>
                <a:ea typeface="Inter" pitchFamily="34" charset="-122"/>
                <a:cs typeface="Inter" pitchFamily="34" charset="-120"/>
              </a:rPr>
              <a:t>Delivery date in the order record: day 21</a:t>
            </a:r>
            <a:endParaRPr lang="en-US" sz="1100" dirty="0"/>
          </a:p>
        </p:txBody>
      </p:sp>
      <p:sp>
        <p:nvSpPr>
          <p:cNvPr id="8" name="Shape 6"/>
          <p:cNvSpPr/>
          <p:nvPr/>
        </p:nvSpPr>
        <p:spPr>
          <a:xfrm>
            <a:off x="3830422" y="2331720"/>
            <a:ext cx="457200" cy="457200"/>
          </a:xfrm>
          <a:prstGeom prst="ellipse">
            <a:avLst/>
          </a:prstGeom>
          <a:solidFill>
            <a:srgbClr val="334155"/>
          </a:solidFill>
          <a:ln/>
        </p:spPr>
      </p:sp>
      <p:sp>
        <p:nvSpPr>
          <p:cNvPr id="9" name="Text 7"/>
          <p:cNvSpPr/>
          <p:nvPr/>
        </p:nvSpPr>
        <p:spPr>
          <a:xfrm>
            <a:off x="3830422" y="2331720"/>
            <a:ext cx="457200" cy="457200"/>
          </a:xfrm>
          <a:prstGeom prst="rect">
            <a:avLst/>
          </a:prstGeom>
          <a:noFill/>
          <a:ln/>
        </p:spPr>
        <p:txBody>
          <a:bodyPr wrap="square" rtlCol="0" anchor="ctr"/>
          <a:lstStyle/>
          <a:p>
            <a:pPr algn="ctr" indent="0" marL="0">
              <a:buNone/>
            </a:pPr>
            <a:r>
              <a:rPr lang="en-US" sz="1400" b="1" dirty="0">
                <a:solidFill>
                  <a:srgbClr val="F1F5F9"/>
                </a:solidFill>
                <a:latin typeface="Inter" pitchFamily="34" charset="0"/>
                <a:ea typeface="Inter" pitchFamily="34" charset="-122"/>
                <a:cs typeface="Inter" pitchFamily="34" charset="-120"/>
              </a:rPr>
              <a:t>2</a:t>
            </a:r>
            <a:endParaRPr lang="en-US" sz="1400" dirty="0"/>
          </a:p>
        </p:txBody>
      </p:sp>
      <p:sp>
        <p:nvSpPr>
          <p:cNvPr id="10" name="Text 8"/>
          <p:cNvSpPr txBox="1"/>
          <p:nvPr/>
        </p:nvSpPr>
        <p:spPr>
          <a:xfrm>
            <a:off x="3143067" y="3017520"/>
            <a:ext cx="1831909" cy="457200"/>
          </a:xfrm>
          <a:prstGeom prst="rect">
            <a:avLst/>
          </a:prstGeom>
          <a:noFill/>
          <a:ln/>
        </p:spPr>
        <p:txBody>
          <a:bodyPr wrap="square" rtlCol="0" anchor="t"/>
          <a:lstStyle/>
          <a:p>
            <a:pPr algn="ctr" indent="0" marL="0">
              <a:buNone/>
            </a:pPr>
            <a:r>
              <a:rPr lang="en-US" sz="1400" b="1" dirty="0">
                <a:solidFill>
                  <a:srgbClr val="0F172A"/>
                </a:solidFill>
                <a:latin typeface="Inter" pitchFamily="34" charset="0"/>
                <a:ea typeface="Inter" pitchFamily="34" charset="-122"/>
                <a:cs typeface="Inter" pitchFamily="34" charset="-120"/>
              </a:rPr>
              <a:t>Check condition</a:t>
            </a:r>
            <a:endParaRPr lang="en-US" sz="1400" dirty="0"/>
          </a:p>
        </p:txBody>
      </p:sp>
      <p:sp>
        <p:nvSpPr>
          <p:cNvPr id="11" name="Text 9"/>
          <p:cNvSpPr txBox="1"/>
          <p:nvPr/>
        </p:nvSpPr>
        <p:spPr>
          <a:xfrm>
            <a:off x="3143067" y="3566160"/>
            <a:ext cx="1831909" cy="2651760"/>
          </a:xfrm>
          <a:prstGeom prst="rect">
            <a:avLst/>
          </a:prstGeom>
          <a:noFill/>
          <a:ln/>
        </p:spPr>
        <p:txBody>
          <a:bodyPr wrap="square" rtlCol="0" anchor="t"/>
          <a:lstStyle/>
          <a:p>
            <a:pPr algn="ctr" indent="0" marL="0">
              <a:buNone/>
            </a:pPr>
            <a:r>
              <a:rPr lang="en-US" sz="1100" dirty="0">
                <a:solidFill>
                  <a:srgbClr val="0F172A">
                    <a:alpha val="70000"/>
                  </a:srgbClr>
                </a:solidFill>
                <a:latin typeface="Inter" pitchFamily="34" charset="0"/>
                <a:ea typeface="Inter" pitchFamily="34" charset="-122"/>
                <a:cs typeface="Inter" pitchFamily="34" charset="-120"/>
              </a:rPr>
              <a:t>Customer confirms unopened</a:t>
            </a:r>
            <a:endParaRPr lang="en-US" sz="1100" dirty="0"/>
          </a:p>
        </p:txBody>
      </p:sp>
      <p:sp>
        <p:nvSpPr>
          <p:cNvPr id="12" name="Shape 10"/>
          <p:cNvSpPr/>
          <p:nvPr/>
        </p:nvSpPr>
        <p:spPr>
          <a:xfrm>
            <a:off x="5865876" y="2331720"/>
            <a:ext cx="457200" cy="457200"/>
          </a:xfrm>
          <a:prstGeom prst="ellipse">
            <a:avLst/>
          </a:prstGeom>
          <a:solidFill>
            <a:srgbClr val="334155"/>
          </a:solidFill>
          <a:ln/>
        </p:spPr>
      </p:sp>
      <p:sp>
        <p:nvSpPr>
          <p:cNvPr id="13" name="Text 11"/>
          <p:cNvSpPr/>
          <p:nvPr/>
        </p:nvSpPr>
        <p:spPr>
          <a:xfrm>
            <a:off x="5865876" y="2331720"/>
            <a:ext cx="457200" cy="457200"/>
          </a:xfrm>
          <a:prstGeom prst="rect">
            <a:avLst/>
          </a:prstGeom>
          <a:noFill/>
          <a:ln/>
        </p:spPr>
        <p:txBody>
          <a:bodyPr wrap="square" rtlCol="0" anchor="ctr"/>
          <a:lstStyle/>
          <a:p>
            <a:pPr algn="ctr" indent="0" marL="0">
              <a:buNone/>
            </a:pPr>
            <a:r>
              <a:rPr lang="en-US" sz="1400" b="1" dirty="0">
                <a:solidFill>
                  <a:srgbClr val="F1F5F9"/>
                </a:solidFill>
                <a:latin typeface="Inter" pitchFamily="34" charset="0"/>
                <a:ea typeface="Inter" pitchFamily="34" charset="-122"/>
                <a:cs typeface="Inter" pitchFamily="34" charset="-120"/>
              </a:rPr>
              <a:t>3</a:t>
            </a:r>
            <a:endParaRPr lang="en-US" sz="1400" dirty="0"/>
          </a:p>
        </p:txBody>
      </p:sp>
      <p:sp>
        <p:nvSpPr>
          <p:cNvPr id="14" name="Text 12"/>
          <p:cNvSpPr txBox="1"/>
          <p:nvPr/>
        </p:nvSpPr>
        <p:spPr>
          <a:xfrm>
            <a:off x="5178522" y="3017520"/>
            <a:ext cx="1831909" cy="457200"/>
          </a:xfrm>
          <a:prstGeom prst="rect">
            <a:avLst/>
          </a:prstGeom>
          <a:noFill/>
          <a:ln/>
        </p:spPr>
        <p:txBody>
          <a:bodyPr wrap="square" rtlCol="0" anchor="t"/>
          <a:lstStyle/>
          <a:p>
            <a:pPr algn="ctr" indent="0" marL="0">
              <a:buNone/>
            </a:pPr>
            <a:r>
              <a:rPr lang="en-US" sz="1400" b="1" dirty="0">
                <a:solidFill>
                  <a:srgbClr val="0F172A"/>
                </a:solidFill>
                <a:latin typeface="Inter" pitchFamily="34" charset="0"/>
                <a:ea typeface="Inter" pitchFamily="34" charset="-122"/>
                <a:cs typeface="Inter" pitchFamily="34" charset="-120"/>
              </a:rPr>
              <a:t>Select refund</a:t>
            </a:r>
            <a:endParaRPr lang="en-US" sz="1400" dirty="0"/>
          </a:p>
        </p:txBody>
      </p:sp>
      <p:sp>
        <p:nvSpPr>
          <p:cNvPr id="15" name="Text 13"/>
          <p:cNvSpPr txBox="1"/>
          <p:nvPr/>
        </p:nvSpPr>
        <p:spPr>
          <a:xfrm>
            <a:off x="5178522" y="3566160"/>
            <a:ext cx="1831909" cy="2651760"/>
          </a:xfrm>
          <a:prstGeom prst="rect">
            <a:avLst/>
          </a:prstGeom>
          <a:noFill/>
          <a:ln/>
        </p:spPr>
        <p:txBody>
          <a:bodyPr wrap="square" rtlCol="0" anchor="t"/>
          <a:lstStyle/>
          <a:p>
            <a:pPr algn="ctr" indent="0" marL="0">
              <a:buNone/>
            </a:pPr>
            <a:r>
              <a:rPr lang="en-US" sz="1100" dirty="0">
                <a:solidFill>
                  <a:srgbClr val="0F172A">
                    <a:alpha val="70000"/>
                  </a:srgbClr>
                </a:solidFill>
                <a:latin typeface="Inter" pitchFamily="34" charset="0"/>
                <a:ea typeface="Inter" pitchFamily="34" charset="-122"/>
                <a:cs typeface="Inter" pitchFamily="34" charset="-120"/>
              </a:rPr>
              <a:t>Choose Refund on the order</a:t>
            </a:r>
            <a:endParaRPr lang="en-US" sz="1100" dirty="0"/>
          </a:p>
        </p:txBody>
      </p:sp>
      <p:sp>
        <p:nvSpPr>
          <p:cNvPr id="16" name="Shape 14"/>
          <p:cNvSpPr/>
          <p:nvPr/>
        </p:nvSpPr>
        <p:spPr>
          <a:xfrm>
            <a:off x="7901330" y="2331720"/>
            <a:ext cx="457200" cy="457200"/>
          </a:xfrm>
          <a:prstGeom prst="ellipse">
            <a:avLst/>
          </a:prstGeom>
          <a:solidFill>
            <a:srgbClr val="334155"/>
          </a:solidFill>
          <a:ln/>
        </p:spPr>
      </p:sp>
      <p:sp>
        <p:nvSpPr>
          <p:cNvPr id="17" name="Text 15"/>
          <p:cNvSpPr/>
          <p:nvPr/>
        </p:nvSpPr>
        <p:spPr>
          <a:xfrm>
            <a:off x="7901330" y="2331720"/>
            <a:ext cx="457200" cy="457200"/>
          </a:xfrm>
          <a:prstGeom prst="rect">
            <a:avLst/>
          </a:prstGeom>
          <a:noFill/>
          <a:ln/>
        </p:spPr>
        <p:txBody>
          <a:bodyPr wrap="square" rtlCol="0" anchor="ctr"/>
          <a:lstStyle/>
          <a:p>
            <a:pPr algn="ctr" indent="0" marL="0">
              <a:buNone/>
            </a:pPr>
            <a:r>
              <a:rPr lang="en-US" sz="1400" b="1" dirty="0">
                <a:solidFill>
                  <a:srgbClr val="F1F5F9"/>
                </a:solidFill>
                <a:latin typeface="Inter" pitchFamily="34" charset="0"/>
                <a:ea typeface="Inter" pitchFamily="34" charset="-122"/>
                <a:cs typeface="Inter" pitchFamily="34" charset="-120"/>
              </a:rPr>
              <a:t>4</a:t>
            </a:r>
            <a:endParaRPr lang="en-US" sz="1400" dirty="0"/>
          </a:p>
        </p:txBody>
      </p:sp>
      <p:sp>
        <p:nvSpPr>
          <p:cNvPr id="18" name="Text 16"/>
          <p:cNvSpPr txBox="1"/>
          <p:nvPr/>
        </p:nvSpPr>
        <p:spPr>
          <a:xfrm>
            <a:off x="7213976" y="3017520"/>
            <a:ext cx="1831909" cy="457200"/>
          </a:xfrm>
          <a:prstGeom prst="rect">
            <a:avLst/>
          </a:prstGeom>
          <a:noFill/>
          <a:ln/>
        </p:spPr>
        <p:txBody>
          <a:bodyPr wrap="square" rtlCol="0" anchor="t"/>
          <a:lstStyle/>
          <a:p>
            <a:pPr algn="ctr" indent="0" marL="0">
              <a:buNone/>
            </a:pPr>
            <a:r>
              <a:rPr lang="en-US" sz="1400" b="1" dirty="0">
                <a:solidFill>
                  <a:srgbClr val="0F172A"/>
                </a:solidFill>
                <a:latin typeface="Inter" pitchFamily="34" charset="0"/>
                <a:ea typeface="Inter" pitchFamily="34" charset="-122"/>
                <a:cs typeface="Inter" pitchFamily="34" charset="-120"/>
              </a:rPr>
              <a:t>Reason code</a:t>
            </a:r>
            <a:endParaRPr lang="en-US" sz="1400" dirty="0"/>
          </a:p>
        </p:txBody>
      </p:sp>
      <p:sp>
        <p:nvSpPr>
          <p:cNvPr id="19" name="Text 17"/>
          <p:cNvSpPr txBox="1"/>
          <p:nvPr/>
        </p:nvSpPr>
        <p:spPr>
          <a:xfrm>
            <a:off x="7213976" y="3566160"/>
            <a:ext cx="1831909" cy="2651760"/>
          </a:xfrm>
          <a:prstGeom prst="rect">
            <a:avLst/>
          </a:prstGeom>
          <a:noFill/>
          <a:ln/>
        </p:spPr>
        <p:txBody>
          <a:bodyPr wrap="square" rtlCol="0" anchor="t"/>
          <a:lstStyle/>
          <a:p>
            <a:pPr algn="ctr" indent="0" marL="0">
              <a:buNone/>
            </a:pPr>
            <a:r>
              <a:rPr lang="en-US" sz="1100" dirty="0">
                <a:solidFill>
                  <a:srgbClr val="0F172A">
                    <a:alpha val="70000"/>
                  </a:srgbClr>
                </a:solidFill>
                <a:latin typeface="Inter" pitchFamily="34" charset="0"/>
                <a:ea typeface="Inter" pitchFamily="34" charset="-122"/>
                <a:cs typeface="Inter" pitchFamily="34" charset="-120"/>
              </a:rPr>
              <a:t>Select "Unwanted, unopened"</a:t>
            </a:r>
            <a:endParaRPr lang="en-US" sz="1100" dirty="0"/>
          </a:p>
        </p:txBody>
      </p:sp>
      <p:sp>
        <p:nvSpPr>
          <p:cNvPr id="20" name="Shape 18"/>
          <p:cNvSpPr/>
          <p:nvPr/>
        </p:nvSpPr>
        <p:spPr>
          <a:xfrm>
            <a:off x="9936785" y="2331720"/>
            <a:ext cx="457200" cy="457200"/>
          </a:xfrm>
          <a:prstGeom prst="ellipse">
            <a:avLst/>
          </a:prstGeom>
          <a:solidFill>
            <a:srgbClr val="334155"/>
          </a:solidFill>
          <a:ln/>
        </p:spPr>
      </p:sp>
      <p:sp>
        <p:nvSpPr>
          <p:cNvPr id="21" name="Text 19"/>
          <p:cNvSpPr/>
          <p:nvPr/>
        </p:nvSpPr>
        <p:spPr>
          <a:xfrm>
            <a:off x="9936785" y="2331720"/>
            <a:ext cx="457200" cy="457200"/>
          </a:xfrm>
          <a:prstGeom prst="rect">
            <a:avLst/>
          </a:prstGeom>
          <a:noFill/>
          <a:ln/>
        </p:spPr>
        <p:txBody>
          <a:bodyPr wrap="square" rtlCol="0" anchor="ctr"/>
          <a:lstStyle/>
          <a:p>
            <a:pPr algn="ctr" indent="0" marL="0">
              <a:buNone/>
            </a:pPr>
            <a:r>
              <a:rPr lang="en-US" sz="1400" b="1" dirty="0">
                <a:solidFill>
                  <a:srgbClr val="F1F5F9"/>
                </a:solidFill>
                <a:latin typeface="Inter" pitchFamily="34" charset="0"/>
                <a:ea typeface="Inter" pitchFamily="34" charset="-122"/>
                <a:cs typeface="Inter" pitchFamily="34" charset="-120"/>
              </a:rPr>
              <a:t>5</a:t>
            </a:r>
            <a:endParaRPr lang="en-US" sz="1400" dirty="0"/>
          </a:p>
        </p:txBody>
      </p:sp>
      <p:sp>
        <p:nvSpPr>
          <p:cNvPr id="22" name="Text 20"/>
          <p:cNvSpPr txBox="1"/>
          <p:nvPr/>
        </p:nvSpPr>
        <p:spPr>
          <a:xfrm>
            <a:off x="9249430" y="3017520"/>
            <a:ext cx="1831909" cy="457200"/>
          </a:xfrm>
          <a:prstGeom prst="rect">
            <a:avLst/>
          </a:prstGeom>
          <a:noFill/>
          <a:ln/>
        </p:spPr>
        <p:txBody>
          <a:bodyPr wrap="square" rtlCol="0" anchor="t"/>
          <a:lstStyle/>
          <a:p>
            <a:pPr algn="ctr" indent="0" marL="0">
              <a:buNone/>
            </a:pPr>
            <a:r>
              <a:rPr lang="en-US" sz="1400" b="1" dirty="0">
                <a:solidFill>
                  <a:srgbClr val="0F172A"/>
                </a:solidFill>
                <a:latin typeface="Inter" pitchFamily="34" charset="0"/>
                <a:ea typeface="Inter" pitchFamily="34" charset="-122"/>
                <a:cs typeface="Inter" pitchFamily="34" charset="-120"/>
              </a:rPr>
              <a:t>Confirm</a:t>
            </a:r>
            <a:endParaRPr lang="en-US" sz="1400" dirty="0"/>
          </a:p>
        </p:txBody>
      </p:sp>
      <p:sp>
        <p:nvSpPr>
          <p:cNvPr id="23" name="Text 21"/>
          <p:cNvSpPr txBox="1"/>
          <p:nvPr/>
        </p:nvSpPr>
        <p:spPr>
          <a:xfrm>
            <a:off x="9249430" y="3566160"/>
            <a:ext cx="1831909" cy="2651760"/>
          </a:xfrm>
          <a:prstGeom prst="rect">
            <a:avLst/>
          </a:prstGeom>
          <a:noFill/>
          <a:ln/>
        </p:spPr>
        <p:txBody>
          <a:bodyPr wrap="square" rtlCol="0" anchor="t"/>
          <a:lstStyle/>
          <a:p>
            <a:pPr algn="ctr" indent="0" marL="0">
              <a:buNone/>
            </a:pPr>
            <a:r>
              <a:rPr lang="en-US" sz="1100" dirty="0">
                <a:solidFill>
                  <a:srgbClr val="0F172A">
                    <a:alpha val="70000"/>
                  </a:srgbClr>
                </a:solidFill>
                <a:latin typeface="Inter" pitchFamily="34" charset="0"/>
                <a:ea typeface="Inter" pitchFamily="34" charset="-122"/>
                <a:cs typeface="Inter" pitchFamily="34" charset="-120"/>
              </a:rPr>
              <a:t>Send the refund confirmation template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1F5F9"/>
        </a:solidFill>
      </p:bgPr>
    </p:bg>
    <p:spTree>
      <p:nvGrpSpPr>
        <p:cNvPr id="1" name=""/>
        <p:cNvGrpSpPr/>
        <p:nvPr/>
      </p:nvGrpSpPr>
      <p:grpSpPr>
        <a:xfrm>
          <a:off x="0" y="0"/>
          <a:ext cx="0" cy="0"/>
          <a:chOff x="0" y="0"/>
          <a:chExt cx="0" cy="0"/>
        </a:xfrm>
      </p:grpSpPr>
      <p:sp>
        <p:nvSpPr>
          <p:cNvPr id="2" name="Title"/>
          <p:cNvSpPr/>
          <p:nvPr>
            <p:ph idx="100" type="title" hasCustomPrompt="1"/>
          </p:nvPr>
        </p:nvSpPr>
        <p:spPr>
          <a:xfrm>
            <a:off x="1005840" y="640080"/>
            <a:ext cx="10177272" cy="731520"/>
          </a:xfrm>
          <a:prstGeom prst="rect">
            <a:avLst/>
          </a:prstGeom>
          <a:noFill/>
          <a:ln/>
        </p:spPr>
        <p:txBody>
          <a:bodyPr wrap="square" rtlCol="0" anchor="ctr"/>
          <a:lstStyle/>
          <a:p>
            <a:pPr algn="ctr" indent="0" marL="0">
              <a:buNone/>
            </a:pPr>
            <a:r>
              <a:rPr lang="en-US" sz="2800" b="1" dirty="0">
                <a:solidFill>
                  <a:srgbClr val="0F172A"/>
                </a:solidFill>
                <a:latin typeface="Inter" pitchFamily="34" charset="0"/>
                <a:ea typeface="Inter" pitchFamily="34" charset="-122"/>
                <a:cs typeface="Inter" pitchFamily="34" charset="-120"/>
              </a:rPr>
              <a:t>Worked example: the reply</a:t>
            </a:r>
            <a:endParaRPr lang="en-US" sz="2800" dirty="0"/>
          </a:p>
        </p:txBody>
      </p:sp>
      <p:sp>
        <p:nvSpPr>
          <p:cNvPr id="3" name="Text 1"/>
          <p:cNvSpPr txBox="1"/>
          <p:nvPr/>
        </p:nvSpPr>
        <p:spPr>
          <a:xfrm>
            <a:off x="1005840" y="1645920"/>
            <a:ext cx="4814316" cy="914400"/>
          </a:xfrm>
          <a:prstGeom prst="rect">
            <a:avLst/>
          </a:prstGeom>
          <a:noFill/>
          <a:ln/>
        </p:spPr>
        <p:txBody>
          <a:bodyPr wrap="square" rtlCol="0" anchor="t"/>
          <a:lstStyle/>
          <a:p>
            <a:pPr indent="0" marL="0">
              <a:spcAft>
                <a:spcPts val="600"/>
              </a:spcAft>
              <a:buNone/>
            </a:pPr>
            <a:r>
              <a:rPr lang="en-US" sz="1600" dirty="0">
                <a:solidFill>
                  <a:srgbClr val="0F172A"/>
                </a:solidFill>
                <a:latin typeface="Inter" pitchFamily="34" charset="0"/>
                <a:ea typeface="Inter" pitchFamily="34" charset="-122"/>
                <a:cs typeface="Inter" pitchFamily="34" charset="-120"/>
              </a:rPr>
              <a:t>Why it is eligible</a:t>
            </a:r>
            <a:endParaRPr lang="en-US" sz="1600" dirty="0"/>
          </a:p>
        </p:txBody>
      </p:sp>
      <p:sp>
        <p:nvSpPr>
          <p:cNvPr id="4" name="Text 2"/>
          <p:cNvSpPr txBox="1"/>
          <p:nvPr/>
        </p:nvSpPr>
        <p:spPr>
          <a:xfrm>
            <a:off x="1005840" y="2560320"/>
            <a:ext cx="4814316" cy="3657600"/>
          </a:xfrm>
          <a:prstGeom prst="rect">
            <a:avLst/>
          </a:prstGeom>
          <a:noFill/>
          <a:ln/>
        </p:spPr>
        <p:txBody>
          <a:bodyPr wrap="square" rtlCol="0" anchor="t"/>
          <a:lstStyle/>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Day 21: within 30 days</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Unopened: condition rule met</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Card: refund goes back to the card</a:t>
            </a:r>
            <a:endParaRPr lang="en-US" sz="1800" dirty="0"/>
          </a:p>
        </p:txBody>
      </p:sp>
      <p:sp>
        <p:nvSpPr>
          <p:cNvPr id="5" name="Text 3"/>
          <p:cNvSpPr txBox="1"/>
          <p:nvPr/>
        </p:nvSpPr>
        <p:spPr>
          <a:xfrm>
            <a:off x="6368796" y="1645920"/>
            <a:ext cx="4814316" cy="4572000"/>
          </a:xfrm>
          <a:prstGeom prst="rect">
            <a:avLst/>
          </a:prstGeom>
          <a:noFill/>
          <a:ln/>
        </p:spPr>
        <p:txBody>
          <a:bodyPr wrap="square" rtlCol="0" anchor="t"/>
          <a:lstStyle/>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Confirm the amount and the refund</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Say when it will appear</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Thank them; no extra upsell</a:t>
            </a:r>
            <a:endParaRPr lang="en-US" sz="1800" dirty="0"/>
          </a:p>
        </p:txBody>
      </p:sp>
      <p:sp>
        <p:nvSpPr>
          <p:cNvPr id="6" name="Shape 4"/>
          <p:cNvSpPr/>
          <p:nvPr/>
        </p:nvSpPr>
        <p:spPr>
          <a:xfrm>
            <a:off x="6085332" y="1645920"/>
            <a:ext cx="18288" cy="4572000"/>
          </a:xfrm>
          <a:prstGeom prst="rect">
            <a:avLst/>
          </a:prstGeom>
          <a:solidFill>
            <a:srgbClr val="0F172A">
              <a:alpha val="20000"/>
            </a:srgbClr>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1F5F9"/>
        </a:solidFill>
      </p:bgPr>
    </p:bg>
    <p:spTree>
      <p:nvGrpSpPr>
        <p:cNvPr id="1" name=""/>
        <p:cNvGrpSpPr/>
        <p:nvPr/>
      </p:nvGrpSpPr>
      <p:grpSpPr>
        <a:xfrm>
          <a:off x="0" y="0"/>
          <a:ext cx="0" cy="0"/>
          <a:chOff x="0" y="0"/>
          <a:chExt cx="0" cy="0"/>
        </a:xfrm>
      </p:grpSpPr>
      <p:sp>
        <p:nvSpPr>
          <p:cNvPr id="2" name="Title"/>
          <p:cNvSpPr/>
          <p:nvPr>
            <p:ph idx="100" type="title" hasCustomPrompt="1"/>
          </p:nvPr>
        </p:nvSpPr>
        <p:spPr>
          <a:xfrm>
            <a:off x="1005840" y="640080"/>
            <a:ext cx="10177272" cy="731520"/>
          </a:xfrm>
          <a:prstGeom prst="rect">
            <a:avLst/>
          </a:prstGeom>
          <a:noFill/>
          <a:ln/>
        </p:spPr>
        <p:txBody>
          <a:bodyPr wrap="square" rtlCol="0" anchor="ctr"/>
          <a:lstStyle/>
          <a:p>
            <a:pPr algn="l" indent="0" marL="0">
              <a:buNone/>
            </a:pPr>
            <a:r>
              <a:rPr lang="en-US" sz="2800" b="1" dirty="0">
                <a:solidFill>
                  <a:srgbClr val="0F172A"/>
                </a:solidFill>
                <a:latin typeface="Inter" pitchFamily="34" charset="0"/>
                <a:ea typeface="Inter" pitchFamily="34" charset="-122"/>
                <a:cs typeface="Inter" pitchFamily="34" charset="-120"/>
              </a:rPr>
              <a:t>Practice in pairs: 13 minutes</a:t>
            </a:r>
            <a:endParaRPr lang="en-US" sz="2800" dirty="0"/>
          </a:p>
        </p:txBody>
      </p:sp>
      <p:sp>
        <p:nvSpPr>
          <p:cNvPr id="3" name="Text 1"/>
          <p:cNvSpPr txBox="1"/>
          <p:nvPr/>
        </p:nvSpPr>
        <p:spPr>
          <a:xfrm>
            <a:off x="1005840" y="1463040"/>
            <a:ext cx="10177272" cy="4754880"/>
          </a:xfrm>
          <a:prstGeom prst="rect">
            <a:avLst/>
          </a:prstGeom>
          <a:noFill/>
          <a:ln/>
        </p:spPr>
        <p:txBody>
          <a:bodyPr wrap="square" rtlCol="0" anchor="t"/>
          <a:lstStyle/>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Pair up. One person is the agent, one is the customer</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The customer reads a scenario card aloud</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The agent decides, explains the decision and names the next action</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The partner checks the decision against the quick check (slide 6)</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Swap roles for each card: A, B, then C</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1F5F9"/>
        </a:solidFill>
      </p:bgPr>
    </p:bg>
    <p:spTree>
      <p:nvGrpSpPr>
        <p:cNvPr id="1" name=""/>
        <p:cNvGrpSpPr/>
        <p:nvPr/>
      </p:nvGrpSpPr>
      <p:grpSpPr>
        <a:xfrm>
          <a:off x="0" y="0"/>
          <a:ext cx="0" cy="0"/>
          <a:chOff x="0" y="0"/>
          <a:chExt cx="0" cy="0"/>
        </a:xfrm>
      </p:grpSpPr>
      <p:sp>
        <p:nvSpPr>
          <p:cNvPr id="2" name="Title"/>
          <p:cNvSpPr/>
          <p:nvPr>
            <p:ph idx="100" type="title" hasCustomPrompt="1"/>
          </p:nvPr>
        </p:nvSpPr>
        <p:spPr>
          <a:xfrm>
            <a:off x="1005840" y="640080"/>
            <a:ext cx="10177272" cy="731520"/>
          </a:xfrm>
          <a:prstGeom prst="rect">
            <a:avLst/>
          </a:prstGeom>
          <a:noFill/>
          <a:ln/>
        </p:spPr>
        <p:txBody>
          <a:bodyPr wrap="square" rtlCol="0" anchor="ctr"/>
          <a:lstStyle/>
          <a:p>
            <a:pPr algn="ctr" indent="0" marL="0">
              <a:buNone/>
            </a:pPr>
            <a:r>
              <a:rPr lang="en-US" sz="2800" b="1" dirty="0">
                <a:solidFill>
                  <a:srgbClr val="0F172A"/>
                </a:solidFill>
                <a:latin typeface="Inter" pitchFamily="34" charset="0"/>
                <a:ea typeface="Inter" pitchFamily="34" charset="-122"/>
                <a:cs typeface="Inter" pitchFamily="34" charset="-120"/>
              </a:rPr>
              <a:t>Scenario cards</a:t>
            </a:r>
            <a:endParaRPr lang="en-US" sz="28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1065276" y="1645920"/>
          <a:ext cx="10058400" cy="914400"/>
        </p:xfrm>
        <a:graphic>
          <a:graphicData uri="http://schemas.openxmlformats.org/drawingml/2006/table">
            <a:tbl>
              <a:tblPr firstRow="1"/>
              <a:tblGrid>
                <a:gridCol w="2011680"/>
                <a:gridCol w="2011680"/>
                <a:gridCol w="2011680"/>
                <a:gridCol w="2011680"/>
                <a:gridCol w="2011680"/>
              </a:tblGrid>
              <a:tr h="411480">
                <a:tc>
                  <a:txBody>
                    <a:bodyPr/>
                    <a:lstStyle/>
                    <a:p>
                      <a:pPr algn="l" indent="0" marL="0">
                        <a:buNone/>
                      </a:pPr>
                      <a:r>
                        <a:rPr lang="en-US" sz="1300" b="1" dirty="0">
                          <a:solidFill>
                            <a:srgbClr val="F1F5F9"/>
                          </a:solidFill>
                          <a:latin typeface="Inter" pitchFamily="34" charset="0"/>
                          <a:ea typeface="Inter" pitchFamily="34" charset="-122"/>
                          <a:cs typeface="Inter" pitchFamily="34" charset="-120"/>
                        </a:rPr>
                        <a:t>Card</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solidFill>
                  </a:tcPr>
                </a:tc>
                <a:tc>
                  <a:txBody>
                    <a:bodyPr/>
                    <a:lstStyle/>
                    <a:p>
                      <a:pPr algn="l" indent="0" marL="0">
                        <a:buNone/>
                      </a:pPr>
                      <a:r>
                        <a:rPr lang="en-US" sz="1300" b="1" dirty="0">
                          <a:solidFill>
                            <a:srgbClr val="F1F5F9"/>
                          </a:solidFill>
                          <a:latin typeface="Inter" pitchFamily="34" charset="0"/>
                          <a:ea typeface="Inter" pitchFamily="34" charset="-122"/>
                          <a:cs typeface="Inter" pitchFamily="34" charset="-120"/>
                        </a:rPr>
                        <a:t>Day</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solidFill>
                  </a:tcPr>
                </a:tc>
                <a:tc>
                  <a:txBody>
                    <a:bodyPr/>
                    <a:lstStyle/>
                    <a:p>
                      <a:pPr algn="l" indent="0" marL="0">
                        <a:buNone/>
                      </a:pPr>
                      <a:r>
                        <a:rPr lang="en-US" sz="1300" b="1" dirty="0">
                          <a:solidFill>
                            <a:srgbClr val="F1F5F9"/>
                          </a:solidFill>
                          <a:latin typeface="Inter" pitchFamily="34" charset="0"/>
                          <a:ea typeface="Inter" pitchFamily="34" charset="-122"/>
                          <a:cs typeface="Inter" pitchFamily="34" charset="-120"/>
                        </a:rPr>
                        <a:t>Item</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solidFill>
                  </a:tcPr>
                </a:tc>
                <a:tc>
                  <a:txBody>
                    <a:bodyPr/>
                    <a:lstStyle/>
                    <a:p>
                      <a:pPr algn="l" indent="0" marL="0">
                        <a:buNone/>
                      </a:pPr>
                      <a:r>
                        <a:rPr lang="en-US" sz="1300" b="1" dirty="0">
                          <a:solidFill>
                            <a:srgbClr val="F1F5F9"/>
                          </a:solidFill>
                          <a:latin typeface="Inter" pitchFamily="34" charset="0"/>
                          <a:ea typeface="Inter" pitchFamily="34" charset="-122"/>
                          <a:cs typeface="Inter" pitchFamily="34" charset="-120"/>
                        </a:rPr>
                        <a:t>Paid </a:t>
                      </a:r>
                      <a:pPr algn="l" indent="0" marL="0">
                        <a:buNone/>
                      </a:pPr>
                      <a:r>
                        <a:rPr lang="en-US" sz="1300" b="1" dirty="0">
                          <a:solidFill>
                            <a:srgbClr val="F1F5F9"/>
                          </a:solidFill>
                          <a:latin typeface="Inter" pitchFamily="34" charset="0"/>
                          <a:ea typeface="Inter" pitchFamily="34" charset="-122"/>
                          <a:cs typeface="Inter" pitchFamily="34" charset="-120"/>
                        </a:rPr>
                        <a:t>by</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solidFill>
                  </a:tcPr>
                </a:tc>
                <a:tc>
                  <a:txBody>
                    <a:bodyPr/>
                    <a:lstStyle/>
                    <a:p>
                      <a:pPr algn="l" indent="0" marL="0">
                        <a:buNone/>
                      </a:pPr>
                      <a:r>
                        <a:rPr lang="en-US" sz="1300" b="1" dirty="0">
                          <a:solidFill>
                            <a:srgbClr val="F1F5F9"/>
                          </a:solidFill>
                          <a:latin typeface="Inter" pitchFamily="34" charset="0"/>
                          <a:ea typeface="Inter" pitchFamily="34" charset="-122"/>
                          <a:cs typeface="Inter" pitchFamily="34" charset="-120"/>
                        </a:rPr>
                        <a:t>Customer </a:t>
                      </a:r>
                      <a:pPr algn="l" indent="0" marL="0">
                        <a:buNone/>
                      </a:pPr>
                      <a:r>
                        <a:rPr lang="en-US" sz="1300" b="1" dirty="0">
                          <a:solidFill>
                            <a:srgbClr val="F1F5F9"/>
                          </a:solidFill>
                          <a:latin typeface="Inter" pitchFamily="34" charset="0"/>
                          <a:ea typeface="Inter" pitchFamily="34" charset="-122"/>
                          <a:cs typeface="Inter" pitchFamily="34" charset="-120"/>
                        </a:rPr>
                        <a:t>asks</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A</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12</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Opened, </a:t>
                      </a:r>
                      <a:pPr algn="l" indent="0" marL="0">
                        <a:buNone/>
                      </a:pPr>
                      <a:r>
                        <a:rPr lang="en-US" sz="1300" dirty="0">
                          <a:solidFill>
                            <a:srgbClr val="0F172A"/>
                          </a:solidFill>
                          <a:latin typeface="Inter" pitchFamily="34" charset="0"/>
                          <a:ea typeface="Inter" pitchFamily="34" charset="-122"/>
                          <a:cs typeface="Inter" pitchFamily="34" charset="-120"/>
                        </a:rPr>
                        <a:t>unused, </a:t>
                      </a:r>
                      <a:pPr algn="l" indent="0" marL="0">
                        <a:buNone/>
                      </a:pPr>
                      <a:r>
                        <a:rPr lang="en-US" sz="1300" dirty="0">
                          <a:solidFill>
                            <a:srgbClr val="0F172A"/>
                          </a:solidFill>
                          <a:latin typeface="Inter" pitchFamily="34" charset="0"/>
                          <a:ea typeface="Inter" pitchFamily="34" charset="-122"/>
                          <a:cs typeface="Inter" pitchFamily="34" charset="-120"/>
                        </a:rPr>
                        <a:t>complete</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Card</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Refund</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B</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34</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Unopened</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Gift </a:t>
                      </a:r>
                      <a:pPr algn="l" indent="0" marL="0">
                        <a:buNone/>
                      </a:pPr>
                      <a:r>
                        <a:rPr lang="en-US" sz="1300" dirty="0">
                          <a:solidFill>
                            <a:srgbClr val="0F172A"/>
                          </a:solidFill>
                          <a:latin typeface="Inter" pitchFamily="34" charset="0"/>
                          <a:ea typeface="Inter" pitchFamily="34" charset="-122"/>
                          <a:cs typeface="Inter" pitchFamily="34" charset="-120"/>
                        </a:rPr>
                        <a:t>card</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Refund</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C</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5</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Damaged </a:t>
                      </a:r>
                      <a:pPr algn="l" indent="0" marL="0">
                        <a:buNone/>
                      </a:pPr>
                      <a:r>
                        <a:rPr lang="en-US" sz="1300" dirty="0">
                          <a:solidFill>
                            <a:srgbClr val="0F172A"/>
                          </a:solidFill>
                          <a:latin typeface="Inter" pitchFamily="34" charset="0"/>
                          <a:ea typeface="Inter" pitchFamily="34" charset="-122"/>
                          <a:cs typeface="Inter" pitchFamily="34" charset="-120"/>
                        </a:rPr>
                        <a:t>on </a:t>
                      </a:r>
                      <a:pPr algn="l" indent="0" marL="0">
                        <a:buNone/>
                      </a:pPr>
                      <a:r>
                        <a:rPr lang="en-US" sz="1300" dirty="0">
                          <a:solidFill>
                            <a:srgbClr val="0F172A"/>
                          </a:solidFill>
                          <a:latin typeface="Inter" pitchFamily="34" charset="0"/>
                          <a:ea typeface="Inter" pitchFamily="34" charset="-122"/>
                          <a:cs typeface="Inter" pitchFamily="34" charset="-120"/>
                        </a:rPr>
                        <a:t>arrival</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Card</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Replacement</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1F5F9"/>
        </a:solidFill>
      </p:bgPr>
    </p:bg>
    <p:spTree>
      <p:nvGrpSpPr>
        <p:cNvPr id="1" name=""/>
        <p:cNvGrpSpPr/>
        <p:nvPr/>
      </p:nvGrpSpPr>
      <p:grpSpPr>
        <a:xfrm>
          <a:off x="0" y="0"/>
          <a:ext cx="0" cy="0"/>
          <a:chOff x="0" y="0"/>
          <a:chExt cx="0" cy="0"/>
        </a:xfrm>
      </p:grpSpPr>
      <p:sp>
        <p:nvSpPr>
          <p:cNvPr id="2" name="Title"/>
          <p:cNvSpPr/>
          <p:nvPr>
            <p:ph idx="100" type="title" hasCustomPrompt="1"/>
          </p:nvPr>
        </p:nvSpPr>
        <p:spPr>
          <a:xfrm>
            <a:off x="1005840" y="640080"/>
            <a:ext cx="10177272" cy="731520"/>
          </a:xfrm>
          <a:prstGeom prst="rect">
            <a:avLst/>
          </a:prstGeom>
          <a:noFill/>
          <a:ln/>
        </p:spPr>
        <p:txBody>
          <a:bodyPr wrap="square" rtlCol="0" anchor="ctr"/>
          <a:lstStyle/>
          <a:p>
            <a:pPr algn="ctr" indent="0" marL="0">
              <a:buNone/>
            </a:pPr>
            <a:r>
              <a:rPr lang="en-US" sz="2800" b="1" dirty="0">
                <a:solidFill>
                  <a:srgbClr val="0F172A"/>
                </a:solidFill>
                <a:latin typeface="Inter" pitchFamily="34" charset="0"/>
                <a:ea typeface="Inter" pitchFamily="34" charset="-122"/>
                <a:cs typeface="Inter" pitchFamily="34" charset="-120"/>
              </a:rPr>
              <a:t>Knowledge check</a:t>
            </a:r>
            <a:endParaRPr lang="en-US" sz="2800" dirty="0"/>
          </a:p>
        </p:txBody>
      </p:sp>
      <p:sp>
        <p:nvSpPr>
          <p:cNvPr id="3" name="Text 1"/>
          <p:cNvSpPr txBox="1"/>
          <p:nvPr/>
        </p:nvSpPr>
        <p:spPr>
          <a:xfrm>
            <a:off x="1005840" y="1371600"/>
            <a:ext cx="10177272" cy="457200"/>
          </a:xfrm>
          <a:prstGeom prst="rect">
            <a:avLst/>
          </a:prstGeom>
          <a:noFill/>
          <a:ln/>
        </p:spPr>
        <p:txBody>
          <a:bodyPr wrap="square" rtlCol="0" anchor="t"/>
          <a:lstStyle/>
          <a:p>
            <a:pPr algn="ctr" indent="0" marL="0">
              <a:spcAft>
                <a:spcPts val="600"/>
              </a:spcAft>
              <a:buNone/>
            </a:pPr>
            <a:r>
              <a:rPr lang="en-US" sz="1600" dirty="0">
                <a:solidFill>
                  <a:srgbClr val="0F172A"/>
                </a:solidFill>
                <a:latin typeface="Inter" pitchFamily="34" charset="0"/>
                <a:ea typeface="Inter" pitchFamily="34" charset="-122"/>
                <a:cs typeface="Inter" pitchFamily="34" charset="-120"/>
              </a:rPr>
              <a:t>Answer on your own, then we discuss</a:t>
            </a:r>
            <a:endParaRPr lang="en-US" sz="16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1065276" y="2011680"/>
          <a:ext cx="10058400" cy="914400"/>
        </p:xfrm>
        <a:graphic>
          <a:graphicData uri="http://schemas.openxmlformats.org/drawingml/2006/table">
            <a:tbl>
              <a:tblPr firstRow="1"/>
              <a:tblGrid>
                <a:gridCol w="5029200"/>
                <a:gridCol w="5029200"/>
              </a:tblGrid>
              <a:tr h="411480">
                <a:tc>
                  <a:txBody>
                    <a:bodyPr/>
                    <a:lstStyle/>
                    <a:p>
                      <a:pPr algn="l" indent="0" marL="0">
                        <a:buNone/>
                      </a:pPr>
                      <a:r>
                        <a:rPr lang="en-US" sz="1300" b="1" dirty="0">
                          <a:solidFill>
                            <a:srgbClr val="F1F5F9"/>
                          </a:solidFill>
                          <a:latin typeface="Inter" pitchFamily="34" charset="0"/>
                          <a:ea typeface="Inter" pitchFamily="34" charset="-122"/>
                          <a:cs typeface="Inter" pitchFamily="34" charset="-120"/>
                        </a:rPr>
                        <a:t>#</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solidFill>
                  </a:tcPr>
                </a:tc>
                <a:tc>
                  <a:txBody>
                    <a:bodyPr/>
                    <a:lstStyle/>
                    <a:p>
                      <a:pPr algn="l" indent="0" marL="0">
                        <a:buNone/>
                      </a:pPr>
                      <a:r>
                        <a:rPr lang="en-US" sz="1300" b="1" dirty="0">
                          <a:solidFill>
                            <a:srgbClr val="F1F5F9"/>
                          </a:solidFill>
                          <a:latin typeface="Inter" pitchFamily="34" charset="0"/>
                          <a:ea typeface="Inter" pitchFamily="34" charset="-122"/>
                          <a:cs typeface="Inter" pitchFamily="34" charset="-120"/>
                        </a:rPr>
                        <a:t>Question</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1</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Day </a:t>
                      </a:r>
                      <a:pPr algn="l" indent="0" marL="0">
                        <a:buNone/>
                      </a:pPr>
                      <a:r>
                        <a:rPr lang="en-US" sz="1300" dirty="0">
                          <a:solidFill>
                            <a:srgbClr val="0F172A"/>
                          </a:solidFill>
                          <a:latin typeface="Inter" pitchFamily="34" charset="0"/>
                          <a:ea typeface="Inter" pitchFamily="34" charset="-122"/>
                          <a:cs typeface="Inter" pitchFamily="34" charset="-120"/>
                        </a:rPr>
                        <a:t>29, </a:t>
                      </a:r>
                      <a:pPr algn="l" indent="0" marL="0">
                        <a:buNone/>
                      </a:pPr>
                      <a:r>
                        <a:rPr lang="en-US" sz="1300" dirty="0">
                          <a:solidFill>
                            <a:srgbClr val="0F172A"/>
                          </a:solidFill>
                          <a:latin typeface="Inter" pitchFamily="34" charset="0"/>
                          <a:ea typeface="Inter" pitchFamily="34" charset="-122"/>
                          <a:cs typeface="Inter" pitchFamily="34" charset="-120"/>
                        </a:rPr>
                        <a:t>item </a:t>
                      </a:r>
                      <a:pPr algn="l" indent="0" marL="0">
                        <a:buNone/>
                      </a:pPr>
                      <a:r>
                        <a:rPr lang="en-US" sz="1300" dirty="0">
                          <a:solidFill>
                            <a:srgbClr val="0F172A"/>
                          </a:solidFill>
                          <a:latin typeface="Inter" pitchFamily="34" charset="0"/>
                          <a:ea typeface="Inter" pitchFamily="34" charset="-122"/>
                          <a:cs typeface="Inter" pitchFamily="34" charset="-120"/>
                        </a:rPr>
                        <a:t>unopened. </a:t>
                      </a:r>
                      <a:pPr algn="l" indent="0" marL="0">
                        <a:buNone/>
                      </a:pPr>
                      <a:r>
                        <a:rPr lang="en-US" sz="1300" dirty="0">
                          <a:solidFill>
                            <a:srgbClr val="0F172A"/>
                          </a:solidFill>
                          <a:latin typeface="Inter" pitchFamily="34" charset="0"/>
                          <a:ea typeface="Inter" pitchFamily="34" charset="-122"/>
                          <a:cs typeface="Inter" pitchFamily="34" charset="-120"/>
                        </a:rPr>
                        <a:t>Eligible?</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2</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Day </a:t>
                      </a:r>
                      <a:pPr algn="l" indent="0" marL="0">
                        <a:buNone/>
                      </a:pPr>
                      <a:r>
                        <a:rPr lang="en-US" sz="1300" dirty="0">
                          <a:solidFill>
                            <a:srgbClr val="0F172A"/>
                          </a:solidFill>
                          <a:latin typeface="Inter" pitchFamily="34" charset="0"/>
                          <a:ea typeface="Inter" pitchFamily="34" charset="-122"/>
                          <a:cs typeface="Inter" pitchFamily="34" charset="-120"/>
                        </a:rPr>
                        <a:t>31, </a:t>
                      </a:r>
                      <a:pPr algn="l" indent="0" marL="0">
                        <a:buNone/>
                      </a:pPr>
                      <a:r>
                        <a:rPr lang="en-US" sz="1300" dirty="0">
                          <a:solidFill>
                            <a:srgbClr val="0F172A"/>
                          </a:solidFill>
                          <a:latin typeface="Inter" pitchFamily="34" charset="0"/>
                          <a:ea typeface="Inter" pitchFamily="34" charset="-122"/>
                          <a:cs typeface="Inter" pitchFamily="34" charset="-120"/>
                        </a:rPr>
                        <a:t>item </a:t>
                      </a:r>
                      <a:pPr algn="l" indent="0" marL="0">
                        <a:buNone/>
                      </a:pPr>
                      <a:r>
                        <a:rPr lang="en-US" sz="1300" dirty="0">
                          <a:solidFill>
                            <a:srgbClr val="0F172A"/>
                          </a:solidFill>
                          <a:latin typeface="Inter" pitchFamily="34" charset="0"/>
                          <a:ea typeface="Inter" pitchFamily="34" charset="-122"/>
                          <a:cs typeface="Inter" pitchFamily="34" charset="-120"/>
                        </a:rPr>
                        <a:t>unopened. </a:t>
                      </a:r>
                      <a:pPr algn="l" indent="0" marL="0">
                        <a:buNone/>
                      </a:pPr>
                      <a:r>
                        <a:rPr lang="en-US" sz="1300" dirty="0">
                          <a:solidFill>
                            <a:srgbClr val="0F172A"/>
                          </a:solidFill>
                          <a:latin typeface="Inter" pitchFamily="34" charset="0"/>
                          <a:ea typeface="Inter" pitchFamily="34" charset="-122"/>
                          <a:cs typeface="Inter" pitchFamily="34" charset="-120"/>
                        </a:rPr>
                        <a:t>Eligible?</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3</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Reason </a:t>
                      </a:r>
                      <a:pPr algn="l" indent="0" marL="0">
                        <a:buNone/>
                      </a:pPr>
                      <a:r>
                        <a:rPr lang="en-US" sz="1300" dirty="0">
                          <a:solidFill>
                            <a:srgbClr val="0F172A"/>
                          </a:solidFill>
                          <a:latin typeface="Inter" pitchFamily="34" charset="0"/>
                          <a:ea typeface="Inter" pitchFamily="34" charset="-122"/>
                          <a:cs typeface="Inter" pitchFamily="34" charset="-120"/>
                        </a:rPr>
                        <a:t>code </a:t>
                      </a:r>
                      <a:pPr algn="l" indent="0" marL="0">
                        <a:buNone/>
                      </a:pPr>
                      <a:r>
                        <a:rPr lang="en-US" sz="1300" dirty="0">
                          <a:solidFill>
                            <a:srgbClr val="0F172A"/>
                          </a:solidFill>
                          <a:latin typeface="Inter" pitchFamily="34" charset="0"/>
                          <a:ea typeface="Inter" pitchFamily="34" charset="-122"/>
                          <a:cs typeface="Inter" pitchFamily="34" charset="-120"/>
                        </a:rPr>
                        <a:t>for </a:t>
                      </a:r>
                      <a:pPr algn="l" indent="0" marL="0">
                        <a:buNone/>
                      </a:pPr>
                      <a:r>
                        <a:rPr lang="en-US" sz="1300" dirty="0">
                          <a:solidFill>
                            <a:srgbClr val="0F172A"/>
                          </a:solidFill>
                          <a:latin typeface="Inter" pitchFamily="34" charset="0"/>
                          <a:ea typeface="Inter" pitchFamily="34" charset="-122"/>
                          <a:cs typeface="Inter" pitchFamily="34" charset="-120"/>
                        </a:rPr>
                        <a:t>an </a:t>
                      </a:r>
                      <a:pPr algn="l" indent="0" marL="0">
                        <a:buNone/>
                      </a:pPr>
                      <a:r>
                        <a:rPr lang="en-US" sz="1300" dirty="0">
                          <a:solidFill>
                            <a:srgbClr val="0F172A"/>
                          </a:solidFill>
                          <a:latin typeface="Inter" pitchFamily="34" charset="0"/>
                          <a:ea typeface="Inter" pitchFamily="34" charset="-122"/>
                          <a:cs typeface="Inter" pitchFamily="34" charset="-120"/>
                        </a:rPr>
                        <a:t>unwanted, </a:t>
                      </a:r>
                      <a:pPr algn="l" indent="0" marL="0">
                        <a:buNone/>
                      </a:pPr>
                      <a:r>
                        <a:rPr lang="en-US" sz="1300" dirty="0">
                          <a:solidFill>
                            <a:srgbClr val="0F172A"/>
                          </a:solidFill>
                          <a:latin typeface="Inter" pitchFamily="34" charset="0"/>
                          <a:ea typeface="Inter" pitchFamily="34" charset="-122"/>
                          <a:cs typeface="Inter" pitchFamily="34" charset="-120"/>
                        </a:rPr>
                        <a:t>unopened </a:t>
                      </a:r>
                      <a:pPr algn="l" indent="0" marL="0">
                        <a:buNone/>
                      </a:pPr>
                      <a:r>
                        <a:rPr lang="en-US" sz="1300" dirty="0">
                          <a:solidFill>
                            <a:srgbClr val="0F172A"/>
                          </a:solidFill>
                          <a:latin typeface="Inter" pitchFamily="34" charset="0"/>
                          <a:ea typeface="Inter" pitchFamily="34" charset="-122"/>
                          <a:cs typeface="Inter" pitchFamily="34" charset="-120"/>
                        </a:rPr>
                        <a:t>item?</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4</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Which </a:t>
                      </a:r>
                      <a:pPr algn="l" indent="0" marL="0">
                        <a:buNone/>
                      </a:pPr>
                      <a:r>
                        <a:rPr lang="en-US" sz="1300" dirty="0">
                          <a:solidFill>
                            <a:srgbClr val="0F172A"/>
                          </a:solidFill>
                          <a:latin typeface="Inter" pitchFamily="34" charset="0"/>
                          <a:ea typeface="Inter" pitchFamily="34" charset="-122"/>
                          <a:cs typeface="Inter" pitchFamily="34" charset="-120"/>
                        </a:rPr>
                        <a:t>payment </a:t>
                      </a:r>
                      <a:pPr algn="l" indent="0" marL="0">
                        <a:buNone/>
                      </a:pPr>
                      <a:r>
                        <a:rPr lang="en-US" sz="1300" dirty="0">
                          <a:solidFill>
                            <a:srgbClr val="0F172A"/>
                          </a:solidFill>
                          <a:latin typeface="Inter" pitchFamily="34" charset="0"/>
                          <a:ea typeface="Inter" pitchFamily="34" charset="-122"/>
                          <a:cs typeface="Inter" pitchFamily="34" charset="-120"/>
                        </a:rPr>
                        <a:t>method </a:t>
                      </a:r>
                      <a:pPr algn="l" indent="0" marL="0">
                        <a:buNone/>
                      </a:pPr>
                      <a:r>
                        <a:rPr lang="en-US" sz="1300" dirty="0">
                          <a:solidFill>
                            <a:srgbClr val="0F172A"/>
                          </a:solidFill>
                          <a:latin typeface="Inter" pitchFamily="34" charset="0"/>
                          <a:ea typeface="Inter" pitchFamily="34" charset="-122"/>
                          <a:cs typeface="Inter" pitchFamily="34" charset="-120"/>
                        </a:rPr>
                        <a:t>does </a:t>
                      </a:r>
                      <a:pPr algn="l" indent="0" marL="0">
                        <a:buNone/>
                      </a:pPr>
                      <a:r>
                        <a:rPr lang="en-US" sz="1300" dirty="0">
                          <a:solidFill>
                            <a:srgbClr val="0F172A"/>
                          </a:solidFill>
                          <a:latin typeface="Inter" pitchFamily="34" charset="0"/>
                          <a:ea typeface="Inter" pitchFamily="34" charset="-122"/>
                          <a:cs typeface="Inter" pitchFamily="34" charset="-120"/>
                        </a:rPr>
                        <a:t>a </a:t>
                      </a:r>
                      <a:pPr algn="l" indent="0" marL="0">
                        <a:buNone/>
                      </a:pPr>
                      <a:r>
                        <a:rPr lang="en-US" sz="1300" dirty="0">
                          <a:solidFill>
                            <a:srgbClr val="0F172A"/>
                          </a:solidFill>
                          <a:latin typeface="Inter" pitchFamily="34" charset="0"/>
                          <a:ea typeface="Inter" pitchFamily="34" charset="-122"/>
                          <a:cs typeface="Inter" pitchFamily="34" charset="-120"/>
                        </a:rPr>
                        <a:t>refund </a:t>
                      </a:r>
                      <a:pPr algn="l" indent="0" marL="0">
                        <a:buNone/>
                      </a:pPr>
                      <a:r>
                        <a:rPr lang="en-US" sz="1300" dirty="0">
                          <a:solidFill>
                            <a:srgbClr val="0F172A"/>
                          </a:solidFill>
                          <a:latin typeface="Inter" pitchFamily="34" charset="0"/>
                          <a:ea typeface="Inter" pitchFamily="34" charset="-122"/>
                          <a:cs typeface="Inter" pitchFamily="34" charset="-120"/>
                        </a:rPr>
                        <a:t>go </a:t>
                      </a:r>
                      <a:pPr algn="l" indent="0" marL="0">
                        <a:buNone/>
                      </a:pPr>
                      <a:r>
                        <a:rPr lang="en-US" sz="1300" dirty="0">
                          <a:solidFill>
                            <a:srgbClr val="0F172A"/>
                          </a:solidFill>
                          <a:latin typeface="Inter" pitchFamily="34" charset="0"/>
                          <a:ea typeface="Inter" pitchFamily="34" charset="-122"/>
                          <a:cs typeface="Inter" pitchFamily="34" charset="-120"/>
                        </a:rPr>
                        <a:t>back </a:t>
                      </a:r>
                      <a:pPr algn="l" indent="0" marL="0">
                        <a:buNone/>
                      </a:pPr>
                      <a:r>
                        <a:rPr lang="en-US" sz="1300" dirty="0">
                          <a:solidFill>
                            <a:srgbClr val="0F172A"/>
                          </a:solidFill>
                          <a:latin typeface="Inter" pitchFamily="34" charset="0"/>
                          <a:ea typeface="Inter" pitchFamily="34" charset="-122"/>
                          <a:cs typeface="Inter" pitchFamily="34" charset="-120"/>
                        </a:rPr>
                        <a:t>to?</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5</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Card </a:t>
                      </a:r>
                      <a:pPr algn="l" indent="0" marL="0">
                        <a:buNone/>
                      </a:pPr>
                      <a:r>
                        <a:rPr lang="en-US" sz="1300" dirty="0">
                          <a:solidFill>
                            <a:srgbClr val="0F172A"/>
                          </a:solidFill>
                          <a:latin typeface="Inter" pitchFamily="34" charset="0"/>
                          <a:ea typeface="Inter" pitchFamily="34" charset="-122"/>
                          <a:cs typeface="Inter" pitchFamily="34" charset="-120"/>
                        </a:rPr>
                        <a:t>C, </a:t>
                      </a:r>
                      <a:pPr algn="l" indent="0" marL="0">
                        <a:buNone/>
                      </a:pPr>
                      <a:r>
                        <a:rPr lang="en-US" sz="1300" dirty="0">
                          <a:solidFill>
                            <a:srgbClr val="0F172A"/>
                          </a:solidFill>
                          <a:latin typeface="Inter" pitchFamily="34" charset="0"/>
                          <a:ea typeface="Inter" pitchFamily="34" charset="-122"/>
                          <a:cs typeface="Inter" pitchFamily="34" charset="-120"/>
                        </a:rPr>
                        <a:t>damaged </a:t>
                      </a:r>
                      <a:pPr algn="l" indent="0" marL="0">
                        <a:buNone/>
                      </a:pPr>
                      <a:r>
                        <a:rPr lang="en-US" sz="1300" dirty="0">
                          <a:solidFill>
                            <a:srgbClr val="0F172A"/>
                          </a:solidFill>
                          <a:latin typeface="Inter" pitchFamily="34" charset="0"/>
                          <a:ea typeface="Inter" pitchFamily="34" charset="-122"/>
                          <a:cs typeface="Inter" pitchFamily="34" charset="-120"/>
                        </a:rPr>
                        <a:t>on </a:t>
                      </a:r>
                      <a:pPr algn="l" indent="0" marL="0">
                        <a:buNone/>
                      </a:pPr>
                      <a:r>
                        <a:rPr lang="en-US" sz="1300" dirty="0">
                          <a:solidFill>
                            <a:srgbClr val="0F172A"/>
                          </a:solidFill>
                          <a:latin typeface="Inter" pitchFamily="34" charset="0"/>
                          <a:ea typeface="Inter" pitchFamily="34" charset="-122"/>
                          <a:cs typeface="Inter" pitchFamily="34" charset="-120"/>
                        </a:rPr>
                        <a:t>arrival: </a:t>
                      </a:r>
                      <a:pPr algn="l" indent="0" marL="0">
                        <a:buNone/>
                      </a:pPr>
                      <a:r>
                        <a:rPr lang="en-US" sz="1300" dirty="0">
                          <a:solidFill>
                            <a:srgbClr val="0F172A"/>
                          </a:solidFill>
                          <a:latin typeface="Inter" pitchFamily="34" charset="0"/>
                          <a:ea typeface="Inter" pitchFamily="34" charset="-122"/>
                          <a:cs typeface="Inter" pitchFamily="34" charset="-120"/>
                        </a:rPr>
                        <a:t>is </a:t>
                      </a:r>
                      <a:pPr algn="l" indent="0" marL="0">
                        <a:buNone/>
                      </a:pPr>
                      <a:r>
                        <a:rPr lang="en-US" sz="1300" dirty="0">
                          <a:solidFill>
                            <a:srgbClr val="0F172A"/>
                          </a:solidFill>
                          <a:latin typeface="Inter" pitchFamily="34" charset="0"/>
                          <a:ea typeface="Inter" pitchFamily="34" charset="-122"/>
                          <a:cs typeface="Inter" pitchFamily="34" charset="-120"/>
                        </a:rPr>
                        <a:t>it </a:t>
                      </a:r>
                      <a:pPr algn="l" indent="0" marL="0">
                        <a:buNone/>
                      </a:pPr>
                      <a:r>
                        <a:rPr lang="en-US" sz="1300" dirty="0">
                          <a:solidFill>
                            <a:srgbClr val="0F172A"/>
                          </a:solidFill>
                          <a:latin typeface="Inter" pitchFamily="34" charset="0"/>
                          <a:ea typeface="Inter" pitchFamily="34" charset="-122"/>
                          <a:cs typeface="Inter" pitchFamily="34" charset="-120"/>
                        </a:rPr>
                        <a:t>a </a:t>
                      </a:r>
                      <a:pPr algn="l" indent="0" marL="0">
                        <a:buNone/>
                      </a:pPr>
                      <a:r>
                        <a:rPr lang="en-US" sz="1300" dirty="0">
                          <a:solidFill>
                            <a:srgbClr val="0F172A"/>
                          </a:solidFill>
                          <a:latin typeface="Inter" pitchFamily="34" charset="0"/>
                          <a:ea typeface="Inter" pitchFamily="34" charset="-122"/>
                          <a:cs typeface="Inter" pitchFamily="34" charset="-120"/>
                        </a:rPr>
                        <a:t>refund </a:t>
                      </a:r>
                      <a:pPr algn="l" indent="0" marL="0">
                        <a:buNone/>
                      </a:pPr>
                      <a:r>
                        <a:rPr lang="en-US" sz="1300" dirty="0">
                          <a:solidFill>
                            <a:srgbClr val="0F172A"/>
                          </a:solidFill>
                          <a:latin typeface="Inter" pitchFamily="34" charset="0"/>
                          <a:ea typeface="Inter" pitchFamily="34" charset="-122"/>
                          <a:cs typeface="Inter" pitchFamily="34" charset="-120"/>
                        </a:rPr>
                        <a:t>request?</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1F5F9"/>
        </a:solidFill>
      </p:bgPr>
    </p:bg>
    <p:spTree>
      <p:nvGrpSpPr>
        <p:cNvPr id="1" name=""/>
        <p:cNvGrpSpPr/>
        <p:nvPr/>
      </p:nvGrpSpPr>
      <p:grpSpPr>
        <a:xfrm>
          <a:off x="0" y="0"/>
          <a:ext cx="0" cy="0"/>
          <a:chOff x="0" y="0"/>
          <a:chExt cx="0" cy="0"/>
        </a:xfrm>
      </p:grpSpPr>
      <p:sp>
        <p:nvSpPr>
          <p:cNvPr id="2" name="Title"/>
          <p:cNvSpPr/>
          <p:nvPr>
            <p:ph idx="100" type="title" hasCustomPrompt="1"/>
          </p:nvPr>
        </p:nvSpPr>
        <p:spPr>
          <a:xfrm>
            <a:off x="1005840" y="640080"/>
            <a:ext cx="10177272" cy="731520"/>
          </a:xfrm>
          <a:prstGeom prst="rect">
            <a:avLst/>
          </a:prstGeom>
          <a:noFill/>
          <a:ln/>
        </p:spPr>
        <p:txBody>
          <a:bodyPr wrap="square" rtlCol="0" anchor="ctr"/>
          <a:lstStyle/>
          <a:p>
            <a:pPr algn="ctr" indent="0" marL="0">
              <a:buNone/>
            </a:pPr>
            <a:r>
              <a:rPr lang="en-US" sz="2800" b="1" dirty="0">
                <a:solidFill>
                  <a:srgbClr val="0F172A"/>
                </a:solidFill>
                <a:latin typeface="Inter" pitchFamily="34" charset="0"/>
                <a:ea typeface="Inter" pitchFamily="34" charset="-122"/>
                <a:cs typeface="Inter" pitchFamily="34" charset="-120"/>
              </a:rPr>
              <a:t>Answer key</a:t>
            </a:r>
            <a:endParaRPr lang="en-US" sz="28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1065276" y="1645920"/>
          <a:ext cx="10058400" cy="914400"/>
        </p:xfrm>
        <a:graphic>
          <a:graphicData uri="http://schemas.openxmlformats.org/drawingml/2006/table">
            <a:tbl>
              <a:tblPr firstRow="1"/>
              <a:tblGrid>
                <a:gridCol w="5029200"/>
                <a:gridCol w="5029200"/>
              </a:tblGrid>
              <a:tr h="411480">
                <a:tc>
                  <a:txBody>
                    <a:bodyPr/>
                    <a:lstStyle/>
                    <a:p>
                      <a:pPr algn="l" indent="0" marL="0">
                        <a:buNone/>
                      </a:pPr>
                      <a:r>
                        <a:rPr lang="en-US" sz="1300" b="1" dirty="0">
                          <a:solidFill>
                            <a:srgbClr val="F1F5F9"/>
                          </a:solidFill>
                          <a:latin typeface="Inter" pitchFamily="34" charset="0"/>
                          <a:ea typeface="Inter" pitchFamily="34" charset="-122"/>
                          <a:cs typeface="Inter" pitchFamily="34" charset="-120"/>
                        </a:rPr>
                        <a:t>#</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solidFill>
                  </a:tcPr>
                </a:tc>
                <a:tc>
                  <a:txBody>
                    <a:bodyPr/>
                    <a:lstStyle/>
                    <a:p>
                      <a:pPr algn="l" indent="0" marL="0">
                        <a:buNone/>
                      </a:pPr>
                      <a:r>
                        <a:rPr lang="en-US" sz="1300" b="1" dirty="0">
                          <a:solidFill>
                            <a:srgbClr val="F1F5F9"/>
                          </a:solidFill>
                          <a:latin typeface="Inter" pitchFamily="34" charset="0"/>
                          <a:ea typeface="Inter" pitchFamily="34" charset="-122"/>
                          <a:cs typeface="Inter" pitchFamily="34" charset="-120"/>
                        </a:rPr>
                        <a:t>Answer</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1</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Yes: </a:t>
                      </a:r>
                      <a:pPr algn="l" indent="0" marL="0">
                        <a:buNone/>
                      </a:pPr>
                      <a:r>
                        <a:rPr lang="en-US" sz="1300" dirty="0">
                          <a:solidFill>
                            <a:srgbClr val="0F172A"/>
                          </a:solidFill>
                          <a:latin typeface="Inter" pitchFamily="34" charset="0"/>
                          <a:ea typeface="Inter" pitchFamily="34" charset="-122"/>
                          <a:cs typeface="Inter" pitchFamily="34" charset="-120"/>
                        </a:rPr>
                        <a:t>within </a:t>
                      </a:r>
                      <a:pPr algn="l" indent="0" marL="0">
                        <a:buNone/>
                      </a:pPr>
                      <a:r>
                        <a:rPr lang="en-US" sz="1300" dirty="0">
                          <a:solidFill>
                            <a:srgbClr val="0F172A"/>
                          </a:solidFill>
                          <a:latin typeface="Inter" pitchFamily="34" charset="0"/>
                          <a:ea typeface="Inter" pitchFamily="34" charset="-122"/>
                          <a:cs typeface="Inter" pitchFamily="34" charset="-120"/>
                        </a:rPr>
                        <a:t>30 </a:t>
                      </a:r>
                      <a:pPr algn="l" indent="0" marL="0">
                        <a:buNone/>
                      </a:pPr>
                      <a:r>
                        <a:rPr lang="en-US" sz="1300" dirty="0">
                          <a:solidFill>
                            <a:srgbClr val="0F172A"/>
                          </a:solidFill>
                          <a:latin typeface="Inter" pitchFamily="34" charset="0"/>
                          <a:ea typeface="Inter" pitchFamily="34" charset="-122"/>
                          <a:cs typeface="Inter" pitchFamily="34" charset="-120"/>
                        </a:rPr>
                        <a:t>days </a:t>
                      </a:r>
                      <a:pPr algn="l" indent="0" marL="0">
                        <a:buNone/>
                      </a:pPr>
                      <a:r>
                        <a:rPr lang="en-US" sz="1300" dirty="0">
                          <a:solidFill>
                            <a:srgbClr val="0F172A"/>
                          </a:solidFill>
                          <a:latin typeface="Inter" pitchFamily="34" charset="0"/>
                          <a:ea typeface="Inter" pitchFamily="34" charset="-122"/>
                          <a:cs typeface="Inter" pitchFamily="34" charset="-120"/>
                        </a:rPr>
                        <a:t>and </a:t>
                      </a:r>
                      <a:pPr algn="l" indent="0" marL="0">
                        <a:buNone/>
                      </a:pPr>
                      <a:r>
                        <a:rPr lang="en-US" sz="1300" dirty="0">
                          <a:solidFill>
                            <a:srgbClr val="0F172A"/>
                          </a:solidFill>
                          <a:latin typeface="Inter" pitchFamily="34" charset="0"/>
                          <a:ea typeface="Inter" pitchFamily="34" charset="-122"/>
                          <a:cs typeface="Inter" pitchFamily="34" charset="-120"/>
                        </a:rPr>
                        <a:t>unopened</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2</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No: </a:t>
                      </a:r>
                      <a:pPr algn="l" indent="0" marL="0">
                        <a:buNone/>
                      </a:pPr>
                      <a:r>
                        <a:rPr lang="en-US" sz="1300" dirty="0">
                          <a:solidFill>
                            <a:srgbClr val="0F172A"/>
                          </a:solidFill>
                          <a:latin typeface="Inter" pitchFamily="34" charset="0"/>
                          <a:ea typeface="Inter" pitchFamily="34" charset="-122"/>
                          <a:cs typeface="Inter" pitchFamily="34" charset="-120"/>
                        </a:rPr>
                        <a:t>outside </a:t>
                      </a:r>
                      <a:pPr algn="l" indent="0" marL="0">
                        <a:buNone/>
                      </a:pPr>
                      <a:r>
                        <a:rPr lang="en-US" sz="1300" dirty="0">
                          <a:solidFill>
                            <a:srgbClr val="0F172A"/>
                          </a:solidFill>
                          <a:latin typeface="Inter" pitchFamily="34" charset="0"/>
                          <a:ea typeface="Inter" pitchFamily="34" charset="-122"/>
                          <a:cs typeface="Inter" pitchFamily="34" charset="-120"/>
                        </a:rPr>
                        <a:t>30 </a:t>
                      </a:r>
                      <a:pPr algn="l" indent="0" marL="0">
                        <a:buNone/>
                      </a:pPr>
                      <a:r>
                        <a:rPr lang="en-US" sz="1300" dirty="0">
                          <a:solidFill>
                            <a:srgbClr val="0F172A"/>
                          </a:solidFill>
                          <a:latin typeface="Inter" pitchFamily="34" charset="0"/>
                          <a:ea typeface="Inter" pitchFamily="34" charset="-122"/>
                          <a:cs typeface="Inter" pitchFamily="34" charset="-120"/>
                        </a:rPr>
                        <a:t>days. </a:t>
                      </a:r>
                      <a:pPr algn="l" indent="0" marL="0">
                        <a:buNone/>
                      </a:pPr>
                      <a:r>
                        <a:rPr lang="en-US" sz="1300" dirty="0">
                          <a:solidFill>
                            <a:srgbClr val="0F172A"/>
                          </a:solidFill>
                          <a:latin typeface="Inter" pitchFamily="34" charset="0"/>
                          <a:ea typeface="Inter" pitchFamily="34" charset="-122"/>
                          <a:cs typeface="Inter" pitchFamily="34" charset="-120"/>
                        </a:rPr>
                        <a:t>Offer </a:t>
                      </a:r>
                      <a:pPr algn="l" indent="0" marL="0">
                        <a:buNone/>
                      </a:pPr>
                      <a:r>
                        <a:rPr lang="en-US" sz="1300" dirty="0">
                          <a:solidFill>
                            <a:srgbClr val="0F172A"/>
                          </a:solidFill>
                          <a:latin typeface="Inter" pitchFamily="34" charset="0"/>
                          <a:ea typeface="Inter" pitchFamily="34" charset="-122"/>
                          <a:cs typeface="Inter" pitchFamily="34" charset="-120"/>
                        </a:rPr>
                        <a:t>store </a:t>
                      </a:r>
                      <a:pPr algn="l" indent="0" marL="0">
                        <a:buNone/>
                      </a:pPr>
                      <a:r>
                        <a:rPr lang="en-US" sz="1300" dirty="0">
                          <a:solidFill>
                            <a:srgbClr val="0F172A"/>
                          </a:solidFill>
                          <a:latin typeface="Inter" pitchFamily="34" charset="0"/>
                          <a:ea typeface="Inter" pitchFamily="34" charset="-122"/>
                          <a:cs typeface="Inter" pitchFamily="34" charset="-120"/>
                        </a:rPr>
                        <a:t>credit</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3</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"Unwanted, </a:t>
                      </a:r>
                      <a:pPr algn="l" indent="0" marL="0">
                        <a:buNone/>
                      </a:pPr>
                      <a:r>
                        <a:rPr lang="en-US" sz="1300" dirty="0">
                          <a:solidFill>
                            <a:srgbClr val="0F172A"/>
                          </a:solidFill>
                          <a:latin typeface="Inter" pitchFamily="34" charset="0"/>
                          <a:ea typeface="Inter" pitchFamily="34" charset="-122"/>
                          <a:cs typeface="Inter" pitchFamily="34" charset="-120"/>
                        </a:rPr>
                        <a:t>unopened"</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4</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The </a:t>
                      </a:r>
                      <a:pPr algn="l" indent="0" marL="0">
                        <a:buNone/>
                      </a:pPr>
                      <a:r>
                        <a:rPr lang="en-US" sz="1300" dirty="0">
                          <a:solidFill>
                            <a:srgbClr val="0F172A"/>
                          </a:solidFill>
                          <a:latin typeface="Inter" pitchFamily="34" charset="0"/>
                          <a:ea typeface="Inter" pitchFamily="34" charset="-122"/>
                          <a:cs typeface="Inter" pitchFamily="34" charset="-120"/>
                        </a:rPr>
                        <a:t>original </a:t>
                      </a:r>
                      <a:pPr algn="l" indent="0" marL="0">
                        <a:buNone/>
                      </a:pPr>
                      <a:r>
                        <a:rPr lang="en-US" sz="1300" dirty="0">
                          <a:solidFill>
                            <a:srgbClr val="0F172A"/>
                          </a:solidFill>
                          <a:latin typeface="Inter" pitchFamily="34" charset="0"/>
                          <a:ea typeface="Inter" pitchFamily="34" charset="-122"/>
                          <a:cs typeface="Inter" pitchFamily="34" charset="-120"/>
                        </a:rPr>
                        <a:t>payment </a:t>
                      </a:r>
                      <a:pPr algn="l" indent="0" marL="0">
                        <a:buNone/>
                      </a:pPr>
                      <a:r>
                        <a:rPr lang="en-US" sz="1300" dirty="0">
                          <a:solidFill>
                            <a:srgbClr val="0F172A"/>
                          </a:solidFill>
                          <a:latin typeface="Inter" pitchFamily="34" charset="0"/>
                          <a:ea typeface="Inter" pitchFamily="34" charset="-122"/>
                          <a:cs typeface="Inter" pitchFamily="34" charset="-120"/>
                        </a:rPr>
                        <a:t>method</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alpha val="0"/>
                      </a:srgbClr>
                    </a:solidFill>
                  </a:tcPr>
                </a:tc>
              </a:tr>
              <a:tr h="411480">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5</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c>
                  <a:txBody>
                    <a:bodyPr/>
                    <a:lstStyle/>
                    <a:p>
                      <a:pPr algn="l" indent="0" marL="0">
                        <a:buNone/>
                      </a:pPr>
                      <a:r>
                        <a:rPr lang="en-US" sz="1300" dirty="0">
                          <a:solidFill>
                            <a:srgbClr val="0F172A"/>
                          </a:solidFill>
                          <a:latin typeface="Inter" pitchFamily="34" charset="0"/>
                          <a:ea typeface="Inter" pitchFamily="34" charset="-122"/>
                          <a:cs typeface="Inter" pitchFamily="34" charset="-120"/>
                        </a:rPr>
                        <a:t>Not </a:t>
                      </a:r>
                      <a:pPr algn="l" indent="0" marL="0">
                        <a:buNone/>
                      </a:pPr>
                      <a:r>
                        <a:rPr lang="en-US" sz="1300" dirty="0">
                          <a:solidFill>
                            <a:srgbClr val="0F172A"/>
                          </a:solidFill>
                          <a:latin typeface="Inter" pitchFamily="34" charset="0"/>
                          <a:ea typeface="Inter" pitchFamily="34" charset="-122"/>
                          <a:cs typeface="Inter" pitchFamily="34" charset="-120"/>
                        </a:rPr>
                        <a:t>at </a:t>
                      </a:r>
                      <a:pPr algn="l" indent="0" marL="0">
                        <a:buNone/>
                      </a:pPr>
                      <a:r>
                        <a:rPr lang="en-US" sz="1300" dirty="0">
                          <a:solidFill>
                            <a:srgbClr val="0F172A"/>
                          </a:solidFill>
                          <a:latin typeface="Inter" pitchFamily="34" charset="0"/>
                          <a:ea typeface="Inter" pitchFamily="34" charset="-122"/>
                          <a:cs typeface="Inter" pitchFamily="34" charset="-120"/>
                        </a:rPr>
                        <a:t>first: </a:t>
                      </a:r>
                      <a:pPr algn="l" indent="0" marL="0">
                        <a:buNone/>
                      </a:pPr>
                      <a:r>
                        <a:rPr lang="en-US" sz="1300" dirty="0">
                          <a:solidFill>
                            <a:srgbClr val="0F172A"/>
                          </a:solidFill>
                          <a:latin typeface="Inter" pitchFamily="34" charset="0"/>
                          <a:ea typeface="Inter" pitchFamily="34" charset="-122"/>
                          <a:cs typeface="Inter" pitchFamily="34" charset="-120"/>
                        </a:rPr>
                        <a:t>damaged-item </a:t>
                      </a:r>
                      <a:pPr algn="l" indent="0" marL="0">
                        <a:buNone/>
                      </a:pPr>
                      <a:r>
                        <a:rPr lang="en-US" sz="1300" dirty="0">
                          <a:solidFill>
                            <a:srgbClr val="0F172A"/>
                          </a:solidFill>
                          <a:latin typeface="Inter" pitchFamily="34" charset="0"/>
                          <a:ea typeface="Inter" pitchFamily="34" charset="-122"/>
                          <a:cs typeface="Inter" pitchFamily="34" charset="-120"/>
                        </a:rPr>
                        <a:t>process, </a:t>
                      </a:r>
                      <a:pPr algn="l" indent="0" marL="0">
                        <a:buNone/>
                      </a:pPr>
                      <a:r>
                        <a:rPr lang="en-US" sz="1300" dirty="0">
                          <a:solidFill>
                            <a:srgbClr val="0F172A"/>
                          </a:solidFill>
                          <a:latin typeface="Inter" pitchFamily="34" charset="0"/>
                          <a:ea typeface="Inter" pitchFamily="34" charset="-122"/>
                          <a:cs typeface="Inter" pitchFamily="34" charset="-120"/>
                        </a:rPr>
                        <a:t>replacement </a:t>
                      </a:r>
                      <a:pPr algn="l" indent="0" marL="0">
                        <a:buNone/>
                      </a:pPr>
                      <a:r>
                        <a:rPr lang="en-US" sz="1300" dirty="0">
                          <a:solidFill>
                            <a:srgbClr val="0F172A"/>
                          </a:solidFill>
                          <a:latin typeface="Inter" pitchFamily="34" charset="0"/>
                          <a:ea typeface="Inter" pitchFamily="34" charset="-122"/>
                          <a:cs typeface="Inter" pitchFamily="34" charset="-120"/>
                        </a:rPr>
                        <a:t>first</a:t>
                      </a:r>
                      <a:endParaRPr lang="en-US" sz="1300" dirty="0">
                        <a:latin typeface="Inter" charset="0"/>
                        <a:ea typeface="Inter" charset="0"/>
                        <a:cs typeface="Inter" charset="0"/>
                      </a:endParaRPr>
                    </a:p>
                  </a:txBody>
                  <a:tcPr marL="91440" marR="91440" marT="45720" marB="45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4155">
                        <a:alpha val="5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1F5F9"/>
        </a:solidFill>
      </p:bgPr>
    </p:bg>
    <p:spTree>
      <p:nvGrpSpPr>
        <p:cNvPr id="1" name=""/>
        <p:cNvGrpSpPr/>
        <p:nvPr/>
      </p:nvGrpSpPr>
      <p:grpSpPr>
        <a:xfrm>
          <a:off x="0" y="0"/>
          <a:ext cx="0" cy="0"/>
          <a:chOff x="0" y="0"/>
          <a:chExt cx="0" cy="0"/>
        </a:xfrm>
      </p:grpSpPr>
      <p:sp>
        <p:nvSpPr>
          <p:cNvPr id="2" name="Title"/>
          <p:cNvSpPr/>
          <p:nvPr>
            <p:ph idx="100" type="title" hasCustomPrompt="1"/>
          </p:nvPr>
        </p:nvSpPr>
        <p:spPr>
          <a:xfrm>
            <a:off x="1005840" y="640080"/>
            <a:ext cx="10177272" cy="731520"/>
          </a:xfrm>
          <a:prstGeom prst="rect">
            <a:avLst/>
          </a:prstGeom>
          <a:noFill/>
          <a:ln/>
        </p:spPr>
        <p:txBody>
          <a:bodyPr wrap="square" rtlCol="0" anchor="ctr"/>
          <a:lstStyle/>
          <a:p>
            <a:pPr algn="l" indent="0" marL="0">
              <a:buNone/>
            </a:pPr>
            <a:r>
              <a:rPr lang="en-US" sz="2800" b="1" dirty="0">
                <a:solidFill>
                  <a:srgbClr val="0F172A"/>
                </a:solidFill>
                <a:latin typeface="Inter" pitchFamily="34" charset="0"/>
                <a:ea typeface="Inter" pitchFamily="34" charset="-122"/>
                <a:cs typeface="Inter" pitchFamily="34" charset="-120"/>
              </a:rPr>
              <a:t>Recap</a:t>
            </a:r>
            <a:endParaRPr lang="en-US" sz="2800" dirty="0"/>
          </a:p>
        </p:txBody>
      </p:sp>
      <p:sp>
        <p:nvSpPr>
          <p:cNvPr id="3" name="Text 1"/>
          <p:cNvSpPr txBox="1"/>
          <p:nvPr/>
        </p:nvSpPr>
        <p:spPr>
          <a:xfrm>
            <a:off x="1005840" y="1463040"/>
            <a:ext cx="10177272" cy="4754880"/>
          </a:xfrm>
          <a:prstGeom prst="rect">
            <a:avLst/>
          </a:prstGeom>
          <a:noFill/>
          <a:ln/>
        </p:spPr>
        <p:txBody>
          <a:bodyPr wrap="square" rtlCol="0" anchor="t"/>
          <a:lstStyle/>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Check in order: date, condition, payment method</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Damaged on arrival goes to the damaged-item process</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Pick the reason code that matches the condition</a:t>
            </a:r>
            <a:endParaRPr lang="en-US" sz="1800" dirty="0"/>
          </a:p>
          <a:p>
            <a:pPr marL="342900" indent="-342900">
              <a:lnSpc>
                <a:spcPct val="130000"/>
              </a:lnSpc>
              <a:spcAft>
                <a:spcPts val="1000"/>
              </a:spcAft>
              <a:buSzPct val="100000"/>
              <a:buChar char="•"/>
            </a:pPr>
            <a:r>
              <a:rPr lang="en-US" sz="1800" dirty="0">
                <a:solidFill>
                  <a:srgbClr val="0F172A"/>
                </a:solidFill>
                <a:latin typeface="Inter" pitchFamily="34" charset="0"/>
                <a:ea typeface="Inter" pitchFamily="34" charset="-122"/>
                <a:cs typeface="Inter" pitchFamily="34" charset="-120"/>
              </a:rPr>
              <a:t>Explain a no clearly and offer store credit</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1F5F9"/>
        </a:solidFill>
      </p:bgPr>
    </p:bg>
    <p:spTree>
      <p:nvGrpSpPr>
        <p:cNvPr id="1" name=""/>
        <p:cNvGrpSpPr/>
        <p:nvPr/>
      </p:nvGrpSpPr>
      <p:grpSpPr>
        <a:xfrm>
          <a:off x="0" y="0"/>
          <a:ext cx="0" cy="0"/>
          <a:chOff x="0" y="0"/>
          <a:chExt cx="0" cy="0"/>
        </a:xfrm>
      </p:grpSpPr>
      <p:sp>
        <p:nvSpPr>
          <p:cNvPr id="2" name="Title"/>
          <p:cNvSpPr/>
          <p:nvPr>
            <p:ph idx="100" type="title" hasCustomPrompt="1"/>
          </p:nvPr>
        </p:nvSpPr>
        <p:spPr>
          <a:xfrm>
            <a:off x="1005840" y="2286000"/>
            <a:ext cx="10177272" cy="1097280"/>
          </a:xfrm>
          <a:prstGeom prst="rect">
            <a:avLst/>
          </a:prstGeom>
          <a:noFill/>
          <a:ln/>
        </p:spPr>
        <p:txBody>
          <a:bodyPr wrap="square" rtlCol="0" anchor="ctr"/>
          <a:lstStyle/>
          <a:p>
            <a:pPr algn="ctr" indent="0" marL="0">
              <a:buNone/>
            </a:pPr>
            <a:r>
              <a:rPr lang="en-US" sz="4000" b="1" dirty="0">
                <a:solidFill>
                  <a:srgbClr val="0F172A"/>
                </a:solidFill>
                <a:latin typeface="Inter" pitchFamily="34" charset="0"/>
                <a:ea typeface="Inter" pitchFamily="34" charset="-122"/>
                <a:cs typeface="Inter" pitchFamily="34" charset="-120"/>
              </a:rPr>
              <a:t>Where to get help</a:t>
            </a:r>
            <a:endParaRPr lang="en-US" sz="4000" dirty="0"/>
          </a:p>
        </p:txBody>
      </p:sp>
      <p:sp>
        <p:nvSpPr>
          <p:cNvPr id="3" name="Text 1"/>
          <p:cNvSpPr txBox="1"/>
          <p:nvPr/>
        </p:nvSpPr>
        <p:spPr>
          <a:xfrm>
            <a:off x="1005840" y="3474720"/>
            <a:ext cx="10177272" cy="914400"/>
          </a:xfrm>
          <a:prstGeom prst="rect">
            <a:avLst/>
          </a:prstGeom>
          <a:noFill/>
          <a:ln/>
        </p:spPr>
        <p:txBody>
          <a:bodyPr wrap="square" rtlCol="0" anchor="t"/>
          <a:lstStyle/>
          <a:p>
            <a:pPr algn="ctr" indent="0" marL="0">
              <a:spcAft>
                <a:spcPts val="600"/>
              </a:spcAft>
              <a:buNone/>
            </a:pPr>
            <a:r>
              <a:rPr lang="en-US" sz="2000" dirty="0">
                <a:solidFill>
                  <a:srgbClr val="0F172A"/>
                </a:solidFill>
                <a:latin typeface="Inter" pitchFamily="34" charset="0"/>
                <a:ea typeface="Inter" pitchFamily="34" charset="-122"/>
                <a:cs typeface="Inter" pitchFamily="34" charset="-120"/>
              </a:rPr>
              <a:t>Policy: Support knowledge base, Refunds section</a:t>
            </a:r>
            <a:endParaRPr lang="en-US" sz="2000" dirty="0"/>
          </a:p>
        </p:txBody>
      </p:sp>
      <p:sp>
        <p:nvSpPr>
          <p:cNvPr id="4" name="Text 2"/>
          <p:cNvSpPr txBox="1"/>
          <p:nvPr/>
        </p:nvSpPr>
        <p:spPr>
          <a:xfrm>
            <a:off x="1005840" y="4297680"/>
            <a:ext cx="10177272" cy="731520"/>
          </a:xfrm>
          <a:prstGeom prst="rect">
            <a:avLst/>
          </a:prstGeom>
          <a:noFill/>
          <a:ln/>
        </p:spPr>
        <p:txBody>
          <a:bodyPr wrap="square" rtlCol="0" anchor="t"/>
          <a:lstStyle/>
          <a:p>
            <a:pPr algn="ctr" indent="0" marL="0">
              <a:spcAft>
                <a:spcPts val="600"/>
              </a:spcAft>
              <a:buNone/>
            </a:pPr>
            <a:r>
              <a:rPr lang="en-US" sz="1800" dirty="0">
                <a:solidFill>
                  <a:srgbClr val="0F172A"/>
                </a:solidFill>
                <a:latin typeface="Inter" pitchFamily="34" charset="0"/>
                <a:ea typeface="Inter" pitchFamily="34" charset="-122"/>
                <a:cs typeface="Inter" pitchFamily="34" charset="-120"/>
              </a:rPr>
              <a:t>Unsure about a case? Ask your team lead before you refund.</a:t>
            </a:r>
            <a:endParaRPr lang="en-US" sz="1800" dirty="0"/>
          </a:p>
        </p:txBody>
      </p:sp>
      <p:sp>
        <p:nvSpPr>
          <p:cNvPr id="5" name="Shape 3"/>
          <p:cNvSpPr/>
          <p:nvPr/>
        </p:nvSpPr>
        <p:spPr>
          <a:xfrm>
            <a:off x="5454396" y="5212080"/>
            <a:ext cx="1280160" cy="54864"/>
          </a:xfrm>
          <a:prstGeom prst="rect">
            <a:avLst/>
          </a:prstGeom>
          <a:solidFill>
            <a:srgbClr val="334155"/>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SlidesMate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Handling a Refund Request (Fictional training module)</dc:title>
  <dc:subject>AI-Generated Presentation</dc:subject>
  <dc:creator>SlidesMate</dc:creator>
  <cp:lastModifiedBy>SlidesMate</cp:lastModifiedBy>
  <cp:revision>1</cp:revision>
  <dcterms:created xsi:type="dcterms:W3CDTF">2026-11-03T18:48:10Z</dcterms:created>
  <dcterms:modified xsi:type="dcterms:W3CDTF">2026-11-03T18:48:10Z</dcterms:modified>
  <dc:language>en-US</dc:language>
</cp:coreProperties>
</file>