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Fernhill Botanics, the SKUs, prices and the stockist data in this deck are all fictional. They exist to show the arithmetic a buyer will check. Replace every number with your own price list and sales data.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Give the buyer the whole proposal up front; the following slides show where each number comes from.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a real deck, each SKU gets a product photo and its own hero slide. Prices here are fictional.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Label which percentage you mean. Retailer margin is calculated on the retail price; markup is calculated on cost. Buyers use both, and mixing them up is a common source of confusion.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Walk the buyer through one row so they can trust the rest of the table: 38.00 minus 18.00 is 20.00; 20.00 divided by 38.00 is 0.526; 20.00 divided by 18.00 is 1.111.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Keep the allowance separate from the list wholesale price so the buyer can see the standard margin and the temporary one. The allowance is fictional.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Units per store: 6 of each SKU, 18 in total. Retailer cost is units times wholesale (120 × $18 = $2,160; 120 × $14 = $1,680; 120 × $16 = $1,920). Retail value is units times MSRP (120 × $38 = $4,560; 120 × $29 = $3,480; 120 × $34 = $4,080).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Say plainly that this is a best-case figure. It is the ceiling on the opening order, not a forecast.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stockist data is fictional. Sell-through is units sold divided by units received over a stated period. The assumption comes from store sales at one independent stockist, not from online sales; say which it is in a real deck.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End with the decision you are asking for and the review point. If sell-through runs behind the assumption, say what you will do: for example, extra sampling in the lowest-selling stores.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sMate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/>
          <p:nvPr>
            <p:ph idx="100" type="title" hasCustomPrompt="1"/>
          </p:nvPr>
        </p:nvSpPr>
        <p:spPr>
          <a:xfrm>
            <a:off x="0" y="0"/>
            <a:ext cx="9144000" cy="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dirty="0"/>
            </a:lvl1pPr>
          </a:lstStyle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EFCE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/>
          <p:nvPr>
            <p:ph idx="100" type="title" hasCustomPrompt="1"/>
          </p:nvPr>
        </p:nvSpPr>
        <p:spPr>
          <a:xfrm>
            <a:off x="1005840" y="1828800"/>
            <a:ext cx="10177272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000" b="1" dirty="0">
                <a:solidFill>
                  <a:srgbClr val="422006"/>
                </a:solidFill>
                <a:latin typeface="Playfair Display" pitchFamily="34" charset="0"/>
                <a:ea typeface="Playfair Display" pitchFamily="34" charset="-122"/>
                <a:cs typeface="Playfair Display" pitchFamily="34" charset="-120"/>
              </a:rPr>
              <a:t>Fernhill Botanics: skincare line review</a:t>
            </a:r>
            <a:endParaRPr lang="en-US" sz="4000" dirty="0"/>
          </a:p>
        </p:txBody>
      </p:sp>
      <p:sp>
        <p:nvSpPr>
          <p:cNvPr id="3" name="Text 1"/>
          <p:cNvSpPr txBox="1"/>
          <p:nvPr/>
        </p:nvSpPr>
        <p:spPr>
          <a:xfrm>
            <a:off x="1005840" y="3291840"/>
            <a:ext cx="10177272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2000" dirty="0">
                <a:solidFill>
                  <a:srgbClr val="1C1917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Fictional sample · Retail buyer deck for a 20-store test</a:t>
            </a:r>
            <a:endParaRPr lang="en-US" sz="2000" dirty="0"/>
          </a:p>
        </p:txBody>
      </p:sp>
      <p:sp>
        <p:nvSpPr>
          <p:cNvPr id="4" name="Text 2"/>
          <p:cNvSpPr txBox="1"/>
          <p:nvPr/>
        </p:nvSpPr>
        <p:spPr>
          <a:xfrm>
            <a:off x="1005840" y="4206240"/>
            <a:ext cx="10177272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600" dirty="0">
                <a:solidFill>
                  <a:srgbClr val="1C1917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Three SKUs · Pricing, retailer margin, opening order and sell-through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EFCE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/>
          <p:nvPr>
            <p:ph idx="100" type="title" hasCustomPrompt="1"/>
          </p:nvPr>
        </p:nvSpPr>
        <p:spPr>
          <a:xfrm>
            <a:off x="1005840" y="640080"/>
            <a:ext cx="10177272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422006"/>
                </a:solidFill>
                <a:latin typeface="Playfair Display" pitchFamily="34" charset="0"/>
                <a:ea typeface="Playfair Display" pitchFamily="34" charset="-122"/>
                <a:cs typeface="Playfair Display" pitchFamily="34" charset="-120"/>
              </a:rPr>
              <a:t>The proposal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005840" y="1463040"/>
            <a:ext cx="10177272" cy="47548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lnSpc>
                <a:spcPct val="130000"/>
              </a:lnSpc>
              <a:spcAft>
                <a:spcPts val="1000"/>
              </a:spcAft>
              <a:buSzPct val="100000"/>
              <a:buChar char="•"/>
            </a:pPr>
            <a:r>
              <a:rPr lang="en-US" sz="1800" dirty="0">
                <a:solidFill>
                  <a:srgbClr val="1C1917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Three skincare SKUs for a 20-store test</a:t>
            </a:r>
            <a:endParaRPr lang="en-US" sz="1800" dirty="0"/>
          </a:p>
          <a:p>
            <a:pPr marL="342900" indent="-342900">
              <a:lnSpc>
                <a:spcPct val="130000"/>
              </a:lnSpc>
              <a:spcAft>
                <a:spcPts val="1000"/>
              </a:spcAft>
              <a:buSzPct val="100000"/>
              <a:buChar char="•"/>
            </a:pPr>
            <a:r>
              <a:rPr lang="en-US" sz="1800" dirty="0">
                <a:solidFill>
                  <a:srgbClr val="1C1917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One case pack (6 units) of each SKU per store: 360 units in total</a:t>
            </a:r>
            <a:endParaRPr lang="en-US" sz="1800" dirty="0"/>
          </a:p>
          <a:p>
            <a:pPr marL="342900" indent="-342900">
              <a:lnSpc>
                <a:spcPct val="130000"/>
              </a:lnSpc>
              <a:spcAft>
                <a:spcPts val="1000"/>
              </a:spcAft>
              <a:buSzPct val="100000"/>
              <a:buChar char="•"/>
            </a:pPr>
            <a:r>
              <a:rPr lang="en-US" sz="1800" dirty="0">
                <a:solidFill>
                  <a:srgbClr val="1C1917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Opening order of $5,760 at cost, $12,120 at full retail</a:t>
            </a:r>
            <a:endParaRPr lang="en-US" sz="1800" dirty="0"/>
          </a:p>
          <a:p>
            <a:pPr marL="342900" indent="-342900">
              <a:lnSpc>
                <a:spcPct val="130000"/>
              </a:lnSpc>
              <a:spcAft>
                <a:spcPts val="1000"/>
              </a:spcAft>
              <a:buSzPct val="100000"/>
              <a:buChar char="•"/>
            </a:pPr>
            <a:r>
              <a:rPr lang="en-US" sz="1800" dirty="0">
                <a:solidFill>
                  <a:srgbClr val="1C1917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Sell-through review after 4 weeks against a stated rate-of-sale assumption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EFCE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/>
          <p:nvPr>
            <p:ph idx="100" type="title" hasCustomPrompt="1"/>
          </p:nvPr>
        </p:nvSpPr>
        <p:spPr>
          <a:xfrm>
            <a:off x="1005840" y="640080"/>
            <a:ext cx="10177272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422006"/>
                </a:solidFill>
                <a:latin typeface="Playfair Display" pitchFamily="34" charset="0"/>
                <a:ea typeface="Playfair Display" pitchFamily="34" charset="-122"/>
                <a:cs typeface="Playfair Display" pitchFamily="34" charset="-120"/>
              </a:rPr>
              <a:t>Line overview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005840" y="1371600"/>
            <a:ext cx="10177272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600" dirty="0">
                <a:solidFill>
                  <a:srgbClr val="1C1917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Wholesale is the retailer's cost; MSRP is the suggested retail price</a:t>
            </a:r>
            <a:endParaRPr lang="en-US" sz="16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1065276" y="2011680"/>
          <a:ext cx="10058400" cy="914400"/>
        </p:xfrm>
        <a:graphic>
          <a:graphicData uri="http://schemas.openxmlformats.org/drawingml/2006/table">
            <a:tbl>
              <a:tblPr firstRow="1"/>
              <a:tblGrid>
                <a:gridCol w="2514600"/>
                <a:gridCol w="2514600"/>
                <a:gridCol w="2514600"/>
                <a:gridCol w="2514600"/>
              </a:tblGrid>
              <a:tr h="41148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b="1" dirty="0">
                          <a:solidFill>
                            <a:srgbClr val="FEFCE8"/>
                          </a:solidFill>
                          <a:latin typeface="Playfair Display" pitchFamily="34" charset="0"/>
                          <a:ea typeface="Playfair Display" pitchFamily="34" charset="-122"/>
                          <a:cs typeface="Playfair Display" pitchFamily="34" charset="-120"/>
                        </a:rPr>
                        <a:t>SKU</a:t>
                      </a:r>
                      <a:endParaRPr lang="en-US" sz="1300" dirty="0">
                        <a:latin typeface="Playfair Display" charset="0"/>
                        <a:ea typeface="Playfair Display" charset="0"/>
                        <a:cs typeface="Playfair Display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400E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b="1" dirty="0">
                          <a:solidFill>
                            <a:srgbClr val="FEFCE8"/>
                          </a:solidFill>
                          <a:latin typeface="Playfair Display" pitchFamily="34" charset="0"/>
                          <a:ea typeface="Playfair Display" pitchFamily="34" charset="-122"/>
                          <a:cs typeface="Playfair Display" pitchFamily="34" charset="-120"/>
                        </a:rPr>
                        <a:t>Size</a:t>
                      </a:r>
                      <a:endParaRPr lang="en-US" sz="1300" dirty="0">
                        <a:latin typeface="Playfair Display" charset="0"/>
                        <a:ea typeface="Playfair Display" charset="0"/>
                        <a:cs typeface="Playfair Display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400E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b="1" dirty="0">
                          <a:solidFill>
                            <a:srgbClr val="FEFCE8"/>
                          </a:solidFill>
                          <a:latin typeface="Playfair Display" pitchFamily="34" charset="0"/>
                          <a:ea typeface="Playfair Display" pitchFamily="34" charset="-122"/>
                          <a:cs typeface="Playfair Display" pitchFamily="34" charset="-120"/>
                        </a:rPr>
                        <a:t>Wholesale</a:t>
                      </a:r>
                      <a:endParaRPr lang="en-US" sz="1300" dirty="0">
                        <a:latin typeface="Playfair Display" charset="0"/>
                        <a:ea typeface="Playfair Display" charset="0"/>
                        <a:cs typeface="Playfair Display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400E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b="1" dirty="0">
                          <a:solidFill>
                            <a:srgbClr val="FEFCE8"/>
                          </a:solidFill>
                          <a:latin typeface="Playfair Display" pitchFamily="34" charset="0"/>
                          <a:ea typeface="Playfair Display" pitchFamily="34" charset="-122"/>
                          <a:cs typeface="Playfair Display" pitchFamily="34" charset="-120"/>
                        </a:rPr>
                        <a:t>MSRP</a:t>
                      </a:r>
                      <a:endParaRPr lang="en-US" sz="1300" dirty="0">
                        <a:latin typeface="Playfair Display" charset="0"/>
                        <a:ea typeface="Playfair Display" charset="0"/>
                        <a:cs typeface="Playfair Display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400E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1C1917"/>
                          </a:solidFill>
                          <a:latin typeface="Lora" pitchFamily="34" charset="0"/>
                          <a:ea typeface="Lora" pitchFamily="34" charset="-122"/>
                          <a:cs typeface="Lora" pitchFamily="34" charset="-120"/>
                        </a:rPr>
                        <a:t>Daily </a:t>
                      </a:r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1C1917"/>
                          </a:solidFill>
                          <a:latin typeface="Lora" pitchFamily="34" charset="0"/>
                          <a:ea typeface="Lora" pitchFamily="34" charset="-122"/>
                          <a:cs typeface="Lora" pitchFamily="34" charset="-120"/>
                        </a:rPr>
                        <a:t>Face </a:t>
                      </a:r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1C1917"/>
                          </a:solidFill>
                          <a:latin typeface="Lora" pitchFamily="34" charset="0"/>
                          <a:ea typeface="Lora" pitchFamily="34" charset="-122"/>
                          <a:cs typeface="Lora" pitchFamily="34" charset="-120"/>
                        </a:rPr>
                        <a:t>Serum</a:t>
                      </a:r>
                      <a:endParaRPr lang="en-US" sz="1300" dirty="0">
                        <a:latin typeface="Lora" charset="0"/>
                        <a:ea typeface="Lora" charset="0"/>
                        <a:cs typeface="Lora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400E">
                        <a:alpha val="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1C1917"/>
                          </a:solidFill>
                          <a:latin typeface="Lora" pitchFamily="34" charset="0"/>
                          <a:ea typeface="Lora" pitchFamily="34" charset="-122"/>
                          <a:cs typeface="Lora" pitchFamily="34" charset="-120"/>
                        </a:rPr>
                        <a:t>30 </a:t>
                      </a:r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1C1917"/>
                          </a:solidFill>
                          <a:latin typeface="Lora" pitchFamily="34" charset="0"/>
                          <a:ea typeface="Lora" pitchFamily="34" charset="-122"/>
                          <a:cs typeface="Lora" pitchFamily="34" charset="-120"/>
                        </a:rPr>
                        <a:t>ml</a:t>
                      </a:r>
                      <a:endParaRPr lang="en-US" sz="1300" dirty="0">
                        <a:latin typeface="Lora" charset="0"/>
                        <a:ea typeface="Lora" charset="0"/>
                        <a:cs typeface="Lora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400E">
                        <a:alpha val="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1C1917"/>
                          </a:solidFill>
                          <a:latin typeface="Lora" pitchFamily="34" charset="0"/>
                          <a:ea typeface="Lora" pitchFamily="34" charset="-122"/>
                          <a:cs typeface="Lora" pitchFamily="34" charset="-120"/>
                        </a:rPr>
                        <a:t>$18.00</a:t>
                      </a:r>
                      <a:endParaRPr lang="en-US" sz="1300" dirty="0">
                        <a:latin typeface="Lora" charset="0"/>
                        <a:ea typeface="Lora" charset="0"/>
                        <a:cs typeface="Lora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400E">
                        <a:alpha val="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1C1917"/>
                          </a:solidFill>
                          <a:latin typeface="Lora" pitchFamily="34" charset="0"/>
                          <a:ea typeface="Lora" pitchFamily="34" charset="-122"/>
                          <a:cs typeface="Lora" pitchFamily="34" charset="-120"/>
                        </a:rPr>
                        <a:t>$38.00</a:t>
                      </a:r>
                      <a:endParaRPr lang="en-US" sz="1300" dirty="0">
                        <a:latin typeface="Lora" charset="0"/>
                        <a:ea typeface="Lora" charset="0"/>
                        <a:cs typeface="Lora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400E">
                        <a:alpha val="5000"/>
                      </a:srgbClr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1C1917"/>
                          </a:solidFill>
                          <a:latin typeface="Lora" pitchFamily="34" charset="0"/>
                          <a:ea typeface="Lora" pitchFamily="34" charset="-122"/>
                          <a:cs typeface="Lora" pitchFamily="34" charset="-120"/>
                        </a:rPr>
                        <a:t>Hydrating </a:t>
                      </a:r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1C1917"/>
                          </a:solidFill>
                          <a:latin typeface="Lora" pitchFamily="34" charset="0"/>
                          <a:ea typeface="Lora" pitchFamily="34" charset="-122"/>
                          <a:cs typeface="Lora" pitchFamily="34" charset="-120"/>
                        </a:rPr>
                        <a:t>Moisturizer</a:t>
                      </a:r>
                      <a:endParaRPr lang="en-US" sz="1300" dirty="0">
                        <a:latin typeface="Lora" charset="0"/>
                        <a:ea typeface="Lora" charset="0"/>
                        <a:cs typeface="Lora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1C1917"/>
                          </a:solidFill>
                          <a:latin typeface="Lora" pitchFamily="34" charset="0"/>
                          <a:ea typeface="Lora" pitchFamily="34" charset="-122"/>
                          <a:cs typeface="Lora" pitchFamily="34" charset="-120"/>
                        </a:rPr>
                        <a:t>50 </a:t>
                      </a:r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1C1917"/>
                          </a:solidFill>
                          <a:latin typeface="Lora" pitchFamily="34" charset="0"/>
                          <a:ea typeface="Lora" pitchFamily="34" charset="-122"/>
                          <a:cs typeface="Lora" pitchFamily="34" charset="-120"/>
                        </a:rPr>
                        <a:t>ml</a:t>
                      </a:r>
                      <a:endParaRPr lang="en-US" sz="1300" dirty="0">
                        <a:latin typeface="Lora" charset="0"/>
                        <a:ea typeface="Lora" charset="0"/>
                        <a:cs typeface="Lora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1C1917"/>
                          </a:solidFill>
                          <a:latin typeface="Lora" pitchFamily="34" charset="0"/>
                          <a:ea typeface="Lora" pitchFamily="34" charset="-122"/>
                          <a:cs typeface="Lora" pitchFamily="34" charset="-120"/>
                        </a:rPr>
                        <a:t>$14.00</a:t>
                      </a:r>
                      <a:endParaRPr lang="en-US" sz="1300" dirty="0">
                        <a:latin typeface="Lora" charset="0"/>
                        <a:ea typeface="Lora" charset="0"/>
                        <a:cs typeface="Lora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1C1917"/>
                          </a:solidFill>
                          <a:latin typeface="Lora" pitchFamily="34" charset="0"/>
                          <a:ea typeface="Lora" pitchFamily="34" charset="-122"/>
                          <a:cs typeface="Lora" pitchFamily="34" charset="-120"/>
                        </a:rPr>
                        <a:t>$29.00</a:t>
                      </a:r>
                      <a:endParaRPr lang="en-US" sz="1300" dirty="0">
                        <a:latin typeface="Lora" charset="0"/>
                        <a:ea typeface="Lora" charset="0"/>
                        <a:cs typeface="Lora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1C1917"/>
                          </a:solidFill>
                          <a:latin typeface="Lora" pitchFamily="34" charset="0"/>
                          <a:ea typeface="Lora" pitchFamily="34" charset="-122"/>
                          <a:cs typeface="Lora" pitchFamily="34" charset="-120"/>
                        </a:rPr>
                        <a:t>SPF </a:t>
                      </a:r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1C1917"/>
                          </a:solidFill>
                          <a:latin typeface="Lora" pitchFamily="34" charset="0"/>
                          <a:ea typeface="Lora" pitchFamily="34" charset="-122"/>
                          <a:cs typeface="Lora" pitchFamily="34" charset="-120"/>
                        </a:rPr>
                        <a:t>Daily </a:t>
                      </a:r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1C1917"/>
                          </a:solidFill>
                          <a:latin typeface="Lora" pitchFamily="34" charset="0"/>
                          <a:ea typeface="Lora" pitchFamily="34" charset="-122"/>
                          <a:cs typeface="Lora" pitchFamily="34" charset="-120"/>
                        </a:rPr>
                        <a:t>Shield</a:t>
                      </a:r>
                      <a:endParaRPr lang="en-US" sz="1300" dirty="0">
                        <a:latin typeface="Lora" charset="0"/>
                        <a:ea typeface="Lora" charset="0"/>
                        <a:cs typeface="Lora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400E">
                        <a:alpha val="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1C1917"/>
                          </a:solidFill>
                          <a:latin typeface="Lora" pitchFamily="34" charset="0"/>
                          <a:ea typeface="Lora" pitchFamily="34" charset="-122"/>
                          <a:cs typeface="Lora" pitchFamily="34" charset="-120"/>
                        </a:rPr>
                        <a:t>50 </a:t>
                      </a:r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1C1917"/>
                          </a:solidFill>
                          <a:latin typeface="Lora" pitchFamily="34" charset="0"/>
                          <a:ea typeface="Lora" pitchFamily="34" charset="-122"/>
                          <a:cs typeface="Lora" pitchFamily="34" charset="-120"/>
                        </a:rPr>
                        <a:t>ml</a:t>
                      </a:r>
                      <a:endParaRPr lang="en-US" sz="1300" dirty="0">
                        <a:latin typeface="Lora" charset="0"/>
                        <a:ea typeface="Lora" charset="0"/>
                        <a:cs typeface="Lora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400E">
                        <a:alpha val="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1C1917"/>
                          </a:solidFill>
                          <a:latin typeface="Lora" pitchFamily="34" charset="0"/>
                          <a:ea typeface="Lora" pitchFamily="34" charset="-122"/>
                          <a:cs typeface="Lora" pitchFamily="34" charset="-120"/>
                        </a:rPr>
                        <a:t>$16.00</a:t>
                      </a:r>
                      <a:endParaRPr lang="en-US" sz="1300" dirty="0">
                        <a:latin typeface="Lora" charset="0"/>
                        <a:ea typeface="Lora" charset="0"/>
                        <a:cs typeface="Lora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400E">
                        <a:alpha val="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1C1917"/>
                          </a:solidFill>
                          <a:latin typeface="Lora" pitchFamily="34" charset="0"/>
                          <a:ea typeface="Lora" pitchFamily="34" charset="-122"/>
                          <a:cs typeface="Lora" pitchFamily="34" charset="-120"/>
                        </a:rPr>
                        <a:t>$34.00</a:t>
                      </a:r>
                      <a:endParaRPr lang="en-US" sz="1300" dirty="0">
                        <a:latin typeface="Lora" charset="0"/>
                        <a:ea typeface="Lora" charset="0"/>
                        <a:cs typeface="Lora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400E">
                        <a:alpha val="5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EFCE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/>
          <p:nvPr>
            <p:ph idx="100" type="title" hasCustomPrompt="1"/>
          </p:nvPr>
        </p:nvSpPr>
        <p:spPr>
          <a:xfrm>
            <a:off x="1005840" y="640080"/>
            <a:ext cx="10177272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422006"/>
                </a:solidFill>
                <a:latin typeface="Playfair Display" pitchFamily="34" charset="0"/>
                <a:ea typeface="Playfair Display" pitchFamily="34" charset="-122"/>
                <a:cs typeface="Playfair Display" pitchFamily="34" charset="-120"/>
              </a:rPr>
              <a:t>Retailer margin by SKU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005840" y="1371600"/>
            <a:ext cx="10177272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600" dirty="0">
                <a:solidFill>
                  <a:srgbClr val="1C1917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Margin % = (MSRP − wholesale) ÷ MSRP · Markup % = (MSRP − wholesale) ÷ wholesale</a:t>
            </a:r>
            <a:endParaRPr lang="en-US" sz="16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1065276" y="2011680"/>
          <a:ext cx="10058400" cy="914400"/>
        </p:xfrm>
        <a:graphic>
          <a:graphicData uri="http://schemas.openxmlformats.org/drawingml/2006/table">
            <a:tbl>
              <a:tblPr firstRow="1"/>
              <a:tblGrid>
                <a:gridCol w="2514600"/>
                <a:gridCol w="2514600"/>
                <a:gridCol w="2514600"/>
                <a:gridCol w="2514600"/>
              </a:tblGrid>
              <a:tr h="41148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b="1" dirty="0">
                          <a:solidFill>
                            <a:srgbClr val="FEFCE8"/>
                          </a:solidFill>
                          <a:latin typeface="Playfair Display" pitchFamily="34" charset="0"/>
                          <a:ea typeface="Playfair Display" pitchFamily="34" charset="-122"/>
                          <a:cs typeface="Playfair Display" pitchFamily="34" charset="-120"/>
                        </a:rPr>
                        <a:t>SKU</a:t>
                      </a:r>
                      <a:endParaRPr lang="en-US" sz="1300" dirty="0">
                        <a:latin typeface="Playfair Display" charset="0"/>
                        <a:ea typeface="Playfair Display" charset="0"/>
                        <a:cs typeface="Playfair Display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400E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b="1" dirty="0">
                          <a:solidFill>
                            <a:srgbClr val="FEFCE8"/>
                          </a:solidFill>
                          <a:latin typeface="Playfair Display" pitchFamily="34" charset="0"/>
                          <a:ea typeface="Playfair Display" pitchFamily="34" charset="-122"/>
                          <a:cs typeface="Playfair Display" pitchFamily="34" charset="-120"/>
                        </a:rPr>
                        <a:t>Margin </a:t>
                      </a:r>
                      <a:pPr algn="l" indent="0" marL="0">
                        <a:buNone/>
                      </a:pPr>
                      <a:r>
                        <a:rPr lang="en-US" sz="1300" b="1" dirty="0">
                          <a:solidFill>
                            <a:srgbClr val="FEFCE8"/>
                          </a:solidFill>
                          <a:latin typeface="Playfair Display" pitchFamily="34" charset="0"/>
                          <a:ea typeface="Playfair Display" pitchFamily="34" charset="-122"/>
                          <a:cs typeface="Playfair Display" pitchFamily="34" charset="-120"/>
                        </a:rPr>
                        <a:t>per </a:t>
                      </a:r>
                      <a:pPr algn="l" indent="0" marL="0">
                        <a:buNone/>
                      </a:pPr>
                      <a:r>
                        <a:rPr lang="en-US" sz="1300" b="1" dirty="0">
                          <a:solidFill>
                            <a:srgbClr val="FEFCE8"/>
                          </a:solidFill>
                          <a:latin typeface="Playfair Display" pitchFamily="34" charset="0"/>
                          <a:ea typeface="Playfair Display" pitchFamily="34" charset="-122"/>
                          <a:cs typeface="Playfair Display" pitchFamily="34" charset="-120"/>
                        </a:rPr>
                        <a:t>unit</a:t>
                      </a:r>
                      <a:endParaRPr lang="en-US" sz="1300" dirty="0">
                        <a:latin typeface="Playfair Display" charset="0"/>
                        <a:ea typeface="Playfair Display" charset="0"/>
                        <a:cs typeface="Playfair Display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400E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b="1" dirty="0">
                          <a:solidFill>
                            <a:srgbClr val="FEFCE8"/>
                          </a:solidFill>
                          <a:latin typeface="Playfair Display" pitchFamily="34" charset="0"/>
                          <a:ea typeface="Playfair Display" pitchFamily="34" charset="-122"/>
                          <a:cs typeface="Playfair Display" pitchFamily="34" charset="-120"/>
                        </a:rPr>
                        <a:t>Retailer </a:t>
                      </a:r>
                      <a:pPr algn="l" indent="0" marL="0">
                        <a:buNone/>
                      </a:pPr>
                      <a:r>
                        <a:rPr lang="en-US" sz="1300" b="1" dirty="0">
                          <a:solidFill>
                            <a:srgbClr val="FEFCE8"/>
                          </a:solidFill>
                          <a:latin typeface="Playfair Display" pitchFamily="34" charset="0"/>
                          <a:ea typeface="Playfair Display" pitchFamily="34" charset="-122"/>
                          <a:cs typeface="Playfair Display" pitchFamily="34" charset="-120"/>
                        </a:rPr>
                        <a:t>margin </a:t>
                      </a:r>
                      <a:pPr algn="l" indent="0" marL="0">
                        <a:buNone/>
                      </a:pPr>
                      <a:r>
                        <a:rPr lang="en-US" sz="1300" b="1" dirty="0">
                          <a:solidFill>
                            <a:srgbClr val="FEFCE8"/>
                          </a:solidFill>
                          <a:latin typeface="Playfair Display" pitchFamily="34" charset="0"/>
                          <a:ea typeface="Playfair Display" pitchFamily="34" charset="-122"/>
                          <a:cs typeface="Playfair Display" pitchFamily="34" charset="-120"/>
                        </a:rPr>
                        <a:t>%</a:t>
                      </a:r>
                      <a:endParaRPr lang="en-US" sz="1300" dirty="0">
                        <a:latin typeface="Playfair Display" charset="0"/>
                        <a:ea typeface="Playfair Display" charset="0"/>
                        <a:cs typeface="Playfair Display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400E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b="1" dirty="0">
                          <a:solidFill>
                            <a:srgbClr val="FEFCE8"/>
                          </a:solidFill>
                          <a:latin typeface="Playfair Display" pitchFamily="34" charset="0"/>
                          <a:ea typeface="Playfair Display" pitchFamily="34" charset="-122"/>
                          <a:cs typeface="Playfair Display" pitchFamily="34" charset="-120"/>
                        </a:rPr>
                        <a:t>Markup </a:t>
                      </a:r>
                      <a:pPr algn="l" indent="0" marL="0">
                        <a:buNone/>
                      </a:pPr>
                      <a:r>
                        <a:rPr lang="en-US" sz="1300" b="1" dirty="0">
                          <a:solidFill>
                            <a:srgbClr val="FEFCE8"/>
                          </a:solidFill>
                          <a:latin typeface="Playfair Display" pitchFamily="34" charset="0"/>
                          <a:ea typeface="Playfair Display" pitchFamily="34" charset="-122"/>
                          <a:cs typeface="Playfair Display" pitchFamily="34" charset="-120"/>
                        </a:rPr>
                        <a:t>%</a:t>
                      </a:r>
                      <a:endParaRPr lang="en-US" sz="1300" dirty="0">
                        <a:latin typeface="Playfair Display" charset="0"/>
                        <a:ea typeface="Playfair Display" charset="0"/>
                        <a:cs typeface="Playfair Display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400E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1C1917"/>
                          </a:solidFill>
                          <a:latin typeface="Lora" pitchFamily="34" charset="0"/>
                          <a:ea typeface="Lora" pitchFamily="34" charset="-122"/>
                          <a:cs typeface="Lora" pitchFamily="34" charset="-120"/>
                        </a:rPr>
                        <a:t>Daily </a:t>
                      </a:r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1C1917"/>
                          </a:solidFill>
                          <a:latin typeface="Lora" pitchFamily="34" charset="0"/>
                          <a:ea typeface="Lora" pitchFamily="34" charset="-122"/>
                          <a:cs typeface="Lora" pitchFamily="34" charset="-120"/>
                        </a:rPr>
                        <a:t>Face </a:t>
                      </a:r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1C1917"/>
                          </a:solidFill>
                          <a:latin typeface="Lora" pitchFamily="34" charset="0"/>
                          <a:ea typeface="Lora" pitchFamily="34" charset="-122"/>
                          <a:cs typeface="Lora" pitchFamily="34" charset="-120"/>
                        </a:rPr>
                        <a:t>Serum</a:t>
                      </a:r>
                      <a:endParaRPr lang="en-US" sz="1300" dirty="0">
                        <a:latin typeface="Lora" charset="0"/>
                        <a:ea typeface="Lora" charset="0"/>
                        <a:cs typeface="Lora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400E">
                        <a:alpha val="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1C1917"/>
                          </a:solidFill>
                          <a:latin typeface="Lora" pitchFamily="34" charset="0"/>
                          <a:ea typeface="Lora" pitchFamily="34" charset="-122"/>
                          <a:cs typeface="Lora" pitchFamily="34" charset="-120"/>
                        </a:rPr>
                        <a:t>$20.00</a:t>
                      </a:r>
                      <a:endParaRPr lang="en-US" sz="1300" dirty="0">
                        <a:latin typeface="Lora" charset="0"/>
                        <a:ea typeface="Lora" charset="0"/>
                        <a:cs typeface="Lora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400E">
                        <a:alpha val="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1C1917"/>
                          </a:solidFill>
                          <a:latin typeface="Lora" pitchFamily="34" charset="0"/>
                          <a:ea typeface="Lora" pitchFamily="34" charset="-122"/>
                          <a:cs typeface="Lora" pitchFamily="34" charset="-120"/>
                        </a:rPr>
                        <a:t>52.6%</a:t>
                      </a:r>
                      <a:endParaRPr lang="en-US" sz="1300" dirty="0">
                        <a:latin typeface="Lora" charset="0"/>
                        <a:ea typeface="Lora" charset="0"/>
                        <a:cs typeface="Lora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400E">
                        <a:alpha val="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1C1917"/>
                          </a:solidFill>
                          <a:latin typeface="Lora" pitchFamily="34" charset="0"/>
                          <a:ea typeface="Lora" pitchFamily="34" charset="-122"/>
                          <a:cs typeface="Lora" pitchFamily="34" charset="-120"/>
                        </a:rPr>
                        <a:t>111.1%</a:t>
                      </a:r>
                      <a:endParaRPr lang="en-US" sz="1300" dirty="0">
                        <a:latin typeface="Lora" charset="0"/>
                        <a:ea typeface="Lora" charset="0"/>
                        <a:cs typeface="Lora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400E">
                        <a:alpha val="5000"/>
                      </a:srgbClr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1C1917"/>
                          </a:solidFill>
                          <a:latin typeface="Lora" pitchFamily="34" charset="0"/>
                          <a:ea typeface="Lora" pitchFamily="34" charset="-122"/>
                          <a:cs typeface="Lora" pitchFamily="34" charset="-120"/>
                        </a:rPr>
                        <a:t>Hydrating </a:t>
                      </a:r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1C1917"/>
                          </a:solidFill>
                          <a:latin typeface="Lora" pitchFamily="34" charset="0"/>
                          <a:ea typeface="Lora" pitchFamily="34" charset="-122"/>
                          <a:cs typeface="Lora" pitchFamily="34" charset="-120"/>
                        </a:rPr>
                        <a:t>Moisturizer</a:t>
                      </a:r>
                      <a:endParaRPr lang="en-US" sz="1300" dirty="0">
                        <a:latin typeface="Lora" charset="0"/>
                        <a:ea typeface="Lora" charset="0"/>
                        <a:cs typeface="Lora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1C1917"/>
                          </a:solidFill>
                          <a:latin typeface="Lora" pitchFamily="34" charset="0"/>
                          <a:ea typeface="Lora" pitchFamily="34" charset="-122"/>
                          <a:cs typeface="Lora" pitchFamily="34" charset="-120"/>
                        </a:rPr>
                        <a:t>$15.00</a:t>
                      </a:r>
                      <a:endParaRPr lang="en-US" sz="1300" dirty="0">
                        <a:latin typeface="Lora" charset="0"/>
                        <a:ea typeface="Lora" charset="0"/>
                        <a:cs typeface="Lora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1C1917"/>
                          </a:solidFill>
                          <a:latin typeface="Lora" pitchFamily="34" charset="0"/>
                          <a:ea typeface="Lora" pitchFamily="34" charset="-122"/>
                          <a:cs typeface="Lora" pitchFamily="34" charset="-120"/>
                        </a:rPr>
                        <a:t>51.7%</a:t>
                      </a:r>
                      <a:endParaRPr lang="en-US" sz="1300" dirty="0">
                        <a:latin typeface="Lora" charset="0"/>
                        <a:ea typeface="Lora" charset="0"/>
                        <a:cs typeface="Lora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1C1917"/>
                          </a:solidFill>
                          <a:latin typeface="Lora" pitchFamily="34" charset="0"/>
                          <a:ea typeface="Lora" pitchFamily="34" charset="-122"/>
                          <a:cs typeface="Lora" pitchFamily="34" charset="-120"/>
                        </a:rPr>
                        <a:t>107.1%</a:t>
                      </a:r>
                      <a:endParaRPr lang="en-US" sz="1300" dirty="0">
                        <a:latin typeface="Lora" charset="0"/>
                        <a:ea typeface="Lora" charset="0"/>
                        <a:cs typeface="Lora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1C1917"/>
                          </a:solidFill>
                          <a:latin typeface="Lora" pitchFamily="34" charset="0"/>
                          <a:ea typeface="Lora" pitchFamily="34" charset="-122"/>
                          <a:cs typeface="Lora" pitchFamily="34" charset="-120"/>
                        </a:rPr>
                        <a:t>SPF </a:t>
                      </a:r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1C1917"/>
                          </a:solidFill>
                          <a:latin typeface="Lora" pitchFamily="34" charset="0"/>
                          <a:ea typeface="Lora" pitchFamily="34" charset="-122"/>
                          <a:cs typeface="Lora" pitchFamily="34" charset="-120"/>
                        </a:rPr>
                        <a:t>Daily </a:t>
                      </a:r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1C1917"/>
                          </a:solidFill>
                          <a:latin typeface="Lora" pitchFamily="34" charset="0"/>
                          <a:ea typeface="Lora" pitchFamily="34" charset="-122"/>
                          <a:cs typeface="Lora" pitchFamily="34" charset="-120"/>
                        </a:rPr>
                        <a:t>Shield</a:t>
                      </a:r>
                      <a:endParaRPr lang="en-US" sz="1300" dirty="0">
                        <a:latin typeface="Lora" charset="0"/>
                        <a:ea typeface="Lora" charset="0"/>
                        <a:cs typeface="Lora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400E">
                        <a:alpha val="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1C1917"/>
                          </a:solidFill>
                          <a:latin typeface="Lora" pitchFamily="34" charset="0"/>
                          <a:ea typeface="Lora" pitchFamily="34" charset="-122"/>
                          <a:cs typeface="Lora" pitchFamily="34" charset="-120"/>
                        </a:rPr>
                        <a:t>$18.00</a:t>
                      </a:r>
                      <a:endParaRPr lang="en-US" sz="1300" dirty="0">
                        <a:latin typeface="Lora" charset="0"/>
                        <a:ea typeface="Lora" charset="0"/>
                        <a:cs typeface="Lora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400E">
                        <a:alpha val="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1C1917"/>
                          </a:solidFill>
                          <a:latin typeface="Lora" pitchFamily="34" charset="0"/>
                          <a:ea typeface="Lora" pitchFamily="34" charset="-122"/>
                          <a:cs typeface="Lora" pitchFamily="34" charset="-120"/>
                        </a:rPr>
                        <a:t>52.9%</a:t>
                      </a:r>
                      <a:endParaRPr lang="en-US" sz="1300" dirty="0">
                        <a:latin typeface="Lora" charset="0"/>
                        <a:ea typeface="Lora" charset="0"/>
                        <a:cs typeface="Lora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400E">
                        <a:alpha val="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1C1917"/>
                          </a:solidFill>
                          <a:latin typeface="Lora" pitchFamily="34" charset="0"/>
                          <a:ea typeface="Lora" pitchFamily="34" charset="-122"/>
                          <a:cs typeface="Lora" pitchFamily="34" charset="-120"/>
                        </a:rPr>
                        <a:t>112.5%</a:t>
                      </a:r>
                      <a:endParaRPr lang="en-US" sz="1300" dirty="0">
                        <a:latin typeface="Lora" charset="0"/>
                        <a:ea typeface="Lora" charset="0"/>
                        <a:cs typeface="Lora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400E">
                        <a:alpha val="5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EFCE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/>
          <p:nvPr>
            <p:ph idx="100" type="title" hasCustomPrompt="1"/>
          </p:nvPr>
        </p:nvSpPr>
        <p:spPr>
          <a:xfrm>
            <a:off x="1005840" y="640080"/>
            <a:ext cx="10177272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422006"/>
                </a:solidFill>
                <a:latin typeface="Playfair Display" pitchFamily="34" charset="0"/>
                <a:ea typeface="Playfair Display" pitchFamily="34" charset="-122"/>
                <a:cs typeface="Playfair Display" pitchFamily="34" charset="-120"/>
              </a:rPr>
              <a:t>Check one row: Daily Face Serum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005840" y="1371600"/>
            <a:ext cx="10177272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600" dirty="0">
                <a:solidFill>
                  <a:srgbClr val="1C1917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Wholesale $18.00 · MSRP $38.00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1933956" y="2194560"/>
            <a:ext cx="2560320" cy="2560320"/>
          </a:xfrm>
          <a:prstGeom prst="roundRect">
            <a:avLst>
              <a:gd name="adj" fmla="val 5357"/>
            </a:avLst>
          </a:prstGeom>
          <a:solidFill>
            <a:srgbClr val="92400E">
              <a:alpha val="10000"/>
            </a:srgbClr>
          </a:solidFill>
          <a:ln w="12700">
            <a:solidFill>
              <a:srgbClr val="92400E">
                <a:alpha val="40000"/>
              </a:srgbClr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1933956" y="2468880"/>
            <a:ext cx="256032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rgbClr val="92400E"/>
                </a:solidFill>
                <a:latin typeface="Playfair Display" pitchFamily="34" charset="0"/>
                <a:ea typeface="Playfair Display" pitchFamily="34" charset="-122"/>
                <a:cs typeface="Playfair Display" pitchFamily="34" charset="-120"/>
              </a:rPr>
              <a:t>$20.00</a:t>
            </a:r>
            <a:endParaRPr lang="en-US" sz="3200" dirty="0"/>
          </a:p>
        </p:txBody>
      </p:sp>
      <p:sp>
        <p:nvSpPr>
          <p:cNvPr id="6" name="Text 4"/>
          <p:cNvSpPr txBox="1"/>
          <p:nvPr/>
        </p:nvSpPr>
        <p:spPr>
          <a:xfrm>
            <a:off x="1933956" y="3383280"/>
            <a:ext cx="25603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C1917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Margin per unit</a:t>
            </a:r>
            <a:endParaRPr lang="en-US" sz="1200" dirty="0"/>
          </a:p>
        </p:txBody>
      </p:sp>
      <p:sp>
        <p:nvSpPr>
          <p:cNvPr id="7" name="Text 5"/>
          <p:cNvSpPr txBox="1"/>
          <p:nvPr/>
        </p:nvSpPr>
        <p:spPr>
          <a:xfrm>
            <a:off x="1933956" y="3931920"/>
            <a:ext cx="256032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000" dirty="0">
                <a:solidFill>
                  <a:srgbClr val="1C1917">
                    <a:alpha val="60000"/>
                  </a:srgbClr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$38.00 − $18.00</a:t>
            </a:r>
            <a:endParaRPr lang="en-US" sz="1000" dirty="0"/>
          </a:p>
        </p:txBody>
      </p:sp>
      <p:sp>
        <p:nvSpPr>
          <p:cNvPr id="8" name="Shape 6"/>
          <p:cNvSpPr/>
          <p:nvPr/>
        </p:nvSpPr>
        <p:spPr>
          <a:xfrm>
            <a:off x="4814316" y="2194560"/>
            <a:ext cx="2560320" cy="2560320"/>
          </a:xfrm>
          <a:prstGeom prst="roundRect">
            <a:avLst>
              <a:gd name="adj" fmla="val 5357"/>
            </a:avLst>
          </a:prstGeom>
          <a:solidFill>
            <a:srgbClr val="92400E">
              <a:alpha val="10000"/>
            </a:srgbClr>
          </a:solidFill>
          <a:ln w="12700">
            <a:solidFill>
              <a:srgbClr val="92400E">
                <a:alpha val="40000"/>
              </a:srgbClr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4814316" y="2468880"/>
            <a:ext cx="256032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rgbClr val="92400E"/>
                </a:solidFill>
                <a:latin typeface="Playfair Display" pitchFamily="34" charset="0"/>
                <a:ea typeface="Playfair Display" pitchFamily="34" charset="-122"/>
                <a:cs typeface="Playfair Display" pitchFamily="34" charset="-120"/>
              </a:rPr>
              <a:t>52.6%</a:t>
            </a:r>
            <a:endParaRPr lang="en-US" sz="3200" dirty="0"/>
          </a:p>
        </p:txBody>
      </p:sp>
      <p:sp>
        <p:nvSpPr>
          <p:cNvPr id="10" name="Text 8"/>
          <p:cNvSpPr txBox="1"/>
          <p:nvPr/>
        </p:nvSpPr>
        <p:spPr>
          <a:xfrm>
            <a:off x="4814316" y="3383280"/>
            <a:ext cx="25603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C1917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Retailer margin</a:t>
            </a:r>
            <a:endParaRPr lang="en-US" sz="1200" dirty="0"/>
          </a:p>
        </p:txBody>
      </p:sp>
      <p:sp>
        <p:nvSpPr>
          <p:cNvPr id="11" name="Text 9"/>
          <p:cNvSpPr txBox="1"/>
          <p:nvPr/>
        </p:nvSpPr>
        <p:spPr>
          <a:xfrm>
            <a:off x="4814316" y="3931920"/>
            <a:ext cx="256032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000" dirty="0">
                <a:solidFill>
                  <a:srgbClr val="1C1917">
                    <a:alpha val="60000"/>
                  </a:srgbClr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$20.00 ÷ $38.00</a:t>
            </a:r>
            <a:endParaRPr lang="en-US" sz="1000" dirty="0"/>
          </a:p>
        </p:txBody>
      </p:sp>
      <p:sp>
        <p:nvSpPr>
          <p:cNvPr id="12" name="Shape 10"/>
          <p:cNvSpPr/>
          <p:nvPr/>
        </p:nvSpPr>
        <p:spPr>
          <a:xfrm>
            <a:off x="7694676" y="2194560"/>
            <a:ext cx="2560320" cy="2560320"/>
          </a:xfrm>
          <a:prstGeom prst="roundRect">
            <a:avLst>
              <a:gd name="adj" fmla="val 5357"/>
            </a:avLst>
          </a:prstGeom>
          <a:solidFill>
            <a:srgbClr val="92400E">
              <a:alpha val="10000"/>
            </a:srgbClr>
          </a:solidFill>
          <a:ln w="12700">
            <a:solidFill>
              <a:srgbClr val="92400E">
                <a:alpha val="40000"/>
              </a:srgbClr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7694676" y="2468880"/>
            <a:ext cx="256032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rgbClr val="92400E"/>
                </a:solidFill>
                <a:latin typeface="Playfair Display" pitchFamily="34" charset="0"/>
                <a:ea typeface="Playfair Display" pitchFamily="34" charset="-122"/>
                <a:cs typeface="Playfair Display" pitchFamily="34" charset="-120"/>
              </a:rPr>
              <a:t>111.1%</a:t>
            </a:r>
            <a:endParaRPr lang="en-US" sz="3200" dirty="0"/>
          </a:p>
        </p:txBody>
      </p:sp>
      <p:sp>
        <p:nvSpPr>
          <p:cNvPr id="14" name="Text 12"/>
          <p:cNvSpPr txBox="1"/>
          <p:nvPr/>
        </p:nvSpPr>
        <p:spPr>
          <a:xfrm>
            <a:off x="7694676" y="3383280"/>
            <a:ext cx="25603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C1917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Markup</a:t>
            </a:r>
            <a:endParaRPr lang="en-US" sz="1200" dirty="0"/>
          </a:p>
        </p:txBody>
      </p:sp>
      <p:sp>
        <p:nvSpPr>
          <p:cNvPr id="15" name="Text 13"/>
          <p:cNvSpPr txBox="1"/>
          <p:nvPr/>
        </p:nvSpPr>
        <p:spPr>
          <a:xfrm>
            <a:off x="7694676" y="3931920"/>
            <a:ext cx="256032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000" dirty="0">
                <a:solidFill>
                  <a:srgbClr val="1C1917">
                    <a:alpha val="60000"/>
                  </a:srgbClr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$20.00 ÷ $18.00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EFCE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/>
          <p:nvPr>
            <p:ph idx="100" type="title" hasCustomPrompt="1"/>
          </p:nvPr>
        </p:nvSpPr>
        <p:spPr>
          <a:xfrm>
            <a:off x="1005840" y="640080"/>
            <a:ext cx="10177272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422006"/>
                </a:solidFill>
                <a:latin typeface="Playfair Display" pitchFamily="34" charset="0"/>
                <a:ea typeface="Playfair Display" pitchFamily="34" charset="-122"/>
                <a:cs typeface="Playfair Display" pitchFamily="34" charset="-120"/>
              </a:rPr>
              <a:t>Launch allowance: 5% off-invoice on the serum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005840" y="1371600"/>
            <a:ext cx="10177272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600" dirty="0">
                <a:solidFill>
                  <a:srgbClr val="1C1917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Shown separately, for the allowance period only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1933956" y="2194560"/>
            <a:ext cx="2560320" cy="2560320"/>
          </a:xfrm>
          <a:prstGeom prst="roundRect">
            <a:avLst>
              <a:gd name="adj" fmla="val 5357"/>
            </a:avLst>
          </a:prstGeom>
          <a:solidFill>
            <a:srgbClr val="92400E">
              <a:alpha val="10000"/>
            </a:srgbClr>
          </a:solidFill>
          <a:ln w="12700">
            <a:solidFill>
              <a:srgbClr val="92400E">
                <a:alpha val="40000"/>
              </a:srgbClr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1933956" y="2468880"/>
            <a:ext cx="256032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rgbClr val="92400E"/>
                </a:solidFill>
                <a:latin typeface="Playfair Display" pitchFamily="34" charset="0"/>
                <a:ea typeface="Playfair Display" pitchFamily="34" charset="-122"/>
                <a:cs typeface="Playfair Display" pitchFamily="34" charset="-120"/>
              </a:rPr>
              <a:t>$17.10</a:t>
            </a:r>
            <a:endParaRPr lang="en-US" sz="3200" dirty="0"/>
          </a:p>
        </p:txBody>
      </p:sp>
      <p:sp>
        <p:nvSpPr>
          <p:cNvPr id="6" name="Text 4"/>
          <p:cNvSpPr txBox="1"/>
          <p:nvPr/>
        </p:nvSpPr>
        <p:spPr>
          <a:xfrm>
            <a:off x="1933956" y="3383280"/>
            <a:ext cx="25603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C1917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Retailer cost</a:t>
            </a:r>
            <a:endParaRPr lang="en-US" sz="1200" dirty="0"/>
          </a:p>
        </p:txBody>
      </p:sp>
      <p:sp>
        <p:nvSpPr>
          <p:cNvPr id="7" name="Text 5"/>
          <p:cNvSpPr txBox="1"/>
          <p:nvPr/>
        </p:nvSpPr>
        <p:spPr>
          <a:xfrm>
            <a:off x="1933956" y="3931920"/>
            <a:ext cx="256032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000" dirty="0">
                <a:solidFill>
                  <a:srgbClr val="1C1917">
                    <a:alpha val="60000"/>
                  </a:srgbClr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$18.00 × 0.95</a:t>
            </a:r>
            <a:endParaRPr lang="en-US" sz="1000" dirty="0"/>
          </a:p>
        </p:txBody>
      </p:sp>
      <p:sp>
        <p:nvSpPr>
          <p:cNvPr id="8" name="Shape 6"/>
          <p:cNvSpPr/>
          <p:nvPr/>
        </p:nvSpPr>
        <p:spPr>
          <a:xfrm>
            <a:off x="4814316" y="2194560"/>
            <a:ext cx="2560320" cy="2560320"/>
          </a:xfrm>
          <a:prstGeom prst="roundRect">
            <a:avLst>
              <a:gd name="adj" fmla="val 5357"/>
            </a:avLst>
          </a:prstGeom>
          <a:solidFill>
            <a:srgbClr val="92400E">
              <a:alpha val="10000"/>
            </a:srgbClr>
          </a:solidFill>
          <a:ln w="12700">
            <a:solidFill>
              <a:srgbClr val="92400E">
                <a:alpha val="40000"/>
              </a:srgbClr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4814316" y="2468880"/>
            <a:ext cx="256032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rgbClr val="92400E"/>
                </a:solidFill>
                <a:latin typeface="Playfair Display" pitchFamily="34" charset="0"/>
                <a:ea typeface="Playfair Display" pitchFamily="34" charset="-122"/>
                <a:cs typeface="Playfair Display" pitchFamily="34" charset="-120"/>
              </a:rPr>
              <a:t>$20.90</a:t>
            </a:r>
            <a:endParaRPr lang="en-US" sz="3200" dirty="0"/>
          </a:p>
        </p:txBody>
      </p:sp>
      <p:sp>
        <p:nvSpPr>
          <p:cNvPr id="10" name="Text 8"/>
          <p:cNvSpPr txBox="1"/>
          <p:nvPr/>
        </p:nvSpPr>
        <p:spPr>
          <a:xfrm>
            <a:off x="4814316" y="3383280"/>
            <a:ext cx="25603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C1917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Margin per unit</a:t>
            </a:r>
            <a:endParaRPr lang="en-US" sz="1200" dirty="0"/>
          </a:p>
        </p:txBody>
      </p:sp>
      <p:sp>
        <p:nvSpPr>
          <p:cNvPr id="11" name="Text 9"/>
          <p:cNvSpPr txBox="1"/>
          <p:nvPr/>
        </p:nvSpPr>
        <p:spPr>
          <a:xfrm>
            <a:off x="4814316" y="3931920"/>
            <a:ext cx="256032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000" dirty="0">
                <a:solidFill>
                  <a:srgbClr val="1C1917">
                    <a:alpha val="60000"/>
                  </a:srgbClr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$38.00 − $17.10</a:t>
            </a:r>
            <a:endParaRPr lang="en-US" sz="1000" dirty="0"/>
          </a:p>
        </p:txBody>
      </p:sp>
      <p:sp>
        <p:nvSpPr>
          <p:cNvPr id="12" name="Shape 10"/>
          <p:cNvSpPr/>
          <p:nvPr/>
        </p:nvSpPr>
        <p:spPr>
          <a:xfrm>
            <a:off x="7694676" y="2194560"/>
            <a:ext cx="2560320" cy="2560320"/>
          </a:xfrm>
          <a:prstGeom prst="roundRect">
            <a:avLst>
              <a:gd name="adj" fmla="val 5357"/>
            </a:avLst>
          </a:prstGeom>
          <a:solidFill>
            <a:srgbClr val="92400E">
              <a:alpha val="10000"/>
            </a:srgbClr>
          </a:solidFill>
          <a:ln w="12700">
            <a:solidFill>
              <a:srgbClr val="92400E">
                <a:alpha val="40000"/>
              </a:srgbClr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7694676" y="2468880"/>
            <a:ext cx="256032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rgbClr val="92400E"/>
                </a:solidFill>
                <a:latin typeface="Playfair Display" pitchFamily="34" charset="0"/>
                <a:ea typeface="Playfair Display" pitchFamily="34" charset="-122"/>
                <a:cs typeface="Playfair Display" pitchFamily="34" charset="-120"/>
              </a:rPr>
              <a:t>55.0%</a:t>
            </a:r>
            <a:endParaRPr lang="en-US" sz="3200" dirty="0"/>
          </a:p>
        </p:txBody>
      </p:sp>
      <p:sp>
        <p:nvSpPr>
          <p:cNvPr id="14" name="Text 12"/>
          <p:cNvSpPr txBox="1"/>
          <p:nvPr/>
        </p:nvSpPr>
        <p:spPr>
          <a:xfrm>
            <a:off x="7694676" y="3383280"/>
            <a:ext cx="25603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C1917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Retailer margin</a:t>
            </a:r>
            <a:endParaRPr lang="en-US" sz="1200" dirty="0"/>
          </a:p>
        </p:txBody>
      </p:sp>
      <p:sp>
        <p:nvSpPr>
          <p:cNvPr id="15" name="Text 13"/>
          <p:cNvSpPr txBox="1"/>
          <p:nvPr/>
        </p:nvSpPr>
        <p:spPr>
          <a:xfrm>
            <a:off x="7694676" y="3931920"/>
            <a:ext cx="256032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000" dirty="0">
                <a:solidFill>
                  <a:srgbClr val="1C1917">
                    <a:alpha val="60000"/>
                  </a:srgbClr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$20.90 ÷ $38.00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EFCE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/>
          <p:nvPr>
            <p:ph idx="100" type="title" hasCustomPrompt="1"/>
          </p:nvPr>
        </p:nvSpPr>
        <p:spPr>
          <a:xfrm>
            <a:off x="1005840" y="640080"/>
            <a:ext cx="10177272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422006"/>
                </a:solidFill>
                <a:latin typeface="Playfair Display" pitchFamily="34" charset="0"/>
                <a:ea typeface="Playfair Display" pitchFamily="34" charset="-122"/>
                <a:cs typeface="Playfair Display" pitchFamily="34" charset="-120"/>
              </a:rPr>
              <a:t>Opening order: 20 stores, one case pack per SKU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005840" y="1371600"/>
            <a:ext cx="10177272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600" dirty="0">
                <a:solidFill>
                  <a:srgbClr val="1C1917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MOQ 24 units per SKU · case pack of 6 · each SKU clears MOQ at 120 units</a:t>
            </a:r>
            <a:endParaRPr lang="en-US" sz="1600" dirty="0"/>
          </a:p>
        </p:txBody>
      </p:sp>
      <p:graphicFrame>
        <p:nvGraphicFramePr>
          <p:cNvPr id="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1065276" y="2011680"/>
          <a:ext cx="10058400" cy="914400"/>
        </p:xfrm>
        <a:graphic>
          <a:graphicData uri="http://schemas.openxmlformats.org/drawingml/2006/table">
            <a:tbl>
              <a:tblPr firstRow="1"/>
              <a:tblGrid>
                <a:gridCol w="2011680"/>
                <a:gridCol w="2011680"/>
                <a:gridCol w="2011680"/>
                <a:gridCol w="2011680"/>
                <a:gridCol w="2011680"/>
              </a:tblGrid>
              <a:tr h="41148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endParaRPr lang="en-US" sz="1300" dirty="0">
                        <a:latin typeface="Playfair Display" charset="0"/>
                        <a:ea typeface="Playfair Display" charset="0"/>
                        <a:cs typeface="Playfair Display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400E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b="1" dirty="0">
                          <a:solidFill>
                            <a:srgbClr val="FEFCE8"/>
                          </a:solidFill>
                          <a:latin typeface="Playfair Display" pitchFamily="34" charset="0"/>
                          <a:ea typeface="Playfair Display" pitchFamily="34" charset="-122"/>
                          <a:cs typeface="Playfair Display" pitchFamily="34" charset="-120"/>
                        </a:rPr>
                        <a:t>Serum</a:t>
                      </a:r>
                      <a:endParaRPr lang="en-US" sz="1300" dirty="0">
                        <a:latin typeface="Playfair Display" charset="0"/>
                        <a:ea typeface="Playfair Display" charset="0"/>
                        <a:cs typeface="Playfair Display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400E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b="1" dirty="0">
                          <a:solidFill>
                            <a:srgbClr val="FEFCE8"/>
                          </a:solidFill>
                          <a:latin typeface="Playfair Display" pitchFamily="34" charset="0"/>
                          <a:ea typeface="Playfair Display" pitchFamily="34" charset="-122"/>
                          <a:cs typeface="Playfair Display" pitchFamily="34" charset="-120"/>
                        </a:rPr>
                        <a:t>Moisturizer</a:t>
                      </a:r>
                      <a:endParaRPr lang="en-US" sz="1300" dirty="0">
                        <a:latin typeface="Playfair Display" charset="0"/>
                        <a:ea typeface="Playfair Display" charset="0"/>
                        <a:cs typeface="Playfair Display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400E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b="1" dirty="0">
                          <a:solidFill>
                            <a:srgbClr val="FEFCE8"/>
                          </a:solidFill>
                          <a:latin typeface="Playfair Display" pitchFamily="34" charset="0"/>
                          <a:ea typeface="Playfair Display" pitchFamily="34" charset="-122"/>
                          <a:cs typeface="Playfair Display" pitchFamily="34" charset="-120"/>
                        </a:rPr>
                        <a:t>SPF</a:t>
                      </a:r>
                      <a:endParaRPr lang="en-US" sz="1300" dirty="0">
                        <a:latin typeface="Playfair Display" charset="0"/>
                        <a:ea typeface="Playfair Display" charset="0"/>
                        <a:cs typeface="Playfair Display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400E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b="1" dirty="0">
                          <a:solidFill>
                            <a:srgbClr val="FEFCE8"/>
                          </a:solidFill>
                          <a:latin typeface="Playfair Display" pitchFamily="34" charset="0"/>
                          <a:ea typeface="Playfair Display" pitchFamily="34" charset="-122"/>
                          <a:cs typeface="Playfair Display" pitchFamily="34" charset="-120"/>
                        </a:rPr>
                        <a:t>Total</a:t>
                      </a:r>
                      <a:endParaRPr lang="en-US" sz="1300" dirty="0">
                        <a:latin typeface="Playfair Display" charset="0"/>
                        <a:ea typeface="Playfair Display" charset="0"/>
                        <a:cs typeface="Playfair Display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400E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1C1917"/>
                          </a:solidFill>
                          <a:latin typeface="Lora" pitchFamily="34" charset="0"/>
                          <a:ea typeface="Lora" pitchFamily="34" charset="-122"/>
                          <a:cs typeface="Lora" pitchFamily="34" charset="-120"/>
                        </a:rPr>
                        <a:t>Units </a:t>
                      </a:r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1C1917"/>
                          </a:solidFill>
                          <a:latin typeface="Lora" pitchFamily="34" charset="0"/>
                          <a:ea typeface="Lora" pitchFamily="34" charset="-122"/>
                          <a:cs typeface="Lora" pitchFamily="34" charset="-120"/>
                        </a:rPr>
                        <a:t>for </a:t>
                      </a:r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1C1917"/>
                          </a:solidFill>
                          <a:latin typeface="Lora" pitchFamily="34" charset="0"/>
                          <a:ea typeface="Lora" pitchFamily="34" charset="-122"/>
                          <a:cs typeface="Lora" pitchFamily="34" charset="-120"/>
                        </a:rPr>
                        <a:t>20 </a:t>
                      </a:r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1C1917"/>
                          </a:solidFill>
                          <a:latin typeface="Lora" pitchFamily="34" charset="0"/>
                          <a:ea typeface="Lora" pitchFamily="34" charset="-122"/>
                          <a:cs typeface="Lora" pitchFamily="34" charset="-120"/>
                        </a:rPr>
                        <a:t>stores</a:t>
                      </a:r>
                      <a:endParaRPr lang="en-US" sz="1300" dirty="0">
                        <a:latin typeface="Lora" charset="0"/>
                        <a:ea typeface="Lora" charset="0"/>
                        <a:cs typeface="Lora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400E">
                        <a:alpha val="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1C1917"/>
                          </a:solidFill>
                          <a:latin typeface="Lora" pitchFamily="34" charset="0"/>
                          <a:ea typeface="Lora" pitchFamily="34" charset="-122"/>
                          <a:cs typeface="Lora" pitchFamily="34" charset="-120"/>
                        </a:rPr>
                        <a:t>120</a:t>
                      </a:r>
                      <a:endParaRPr lang="en-US" sz="1300" dirty="0">
                        <a:latin typeface="Lora" charset="0"/>
                        <a:ea typeface="Lora" charset="0"/>
                        <a:cs typeface="Lora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400E">
                        <a:alpha val="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1C1917"/>
                          </a:solidFill>
                          <a:latin typeface="Lora" pitchFamily="34" charset="0"/>
                          <a:ea typeface="Lora" pitchFamily="34" charset="-122"/>
                          <a:cs typeface="Lora" pitchFamily="34" charset="-120"/>
                        </a:rPr>
                        <a:t>120</a:t>
                      </a:r>
                      <a:endParaRPr lang="en-US" sz="1300" dirty="0">
                        <a:latin typeface="Lora" charset="0"/>
                        <a:ea typeface="Lora" charset="0"/>
                        <a:cs typeface="Lora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400E">
                        <a:alpha val="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1C1917"/>
                          </a:solidFill>
                          <a:latin typeface="Lora" pitchFamily="34" charset="0"/>
                          <a:ea typeface="Lora" pitchFamily="34" charset="-122"/>
                          <a:cs typeface="Lora" pitchFamily="34" charset="-120"/>
                        </a:rPr>
                        <a:t>120</a:t>
                      </a:r>
                      <a:endParaRPr lang="en-US" sz="1300" dirty="0">
                        <a:latin typeface="Lora" charset="0"/>
                        <a:ea typeface="Lora" charset="0"/>
                        <a:cs typeface="Lora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400E">
                        <a:alpha val="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1C1917"/>
                          </a:solidFill>
                          <a:latin typeface="Lora" pitchFamily="34" charset="0"/>
                          <a:ea typeface="Lora" pitchFamily="34" charset="-122"/>
                          <a:cs typeface="Lora" pitchFamily="34" charset="-120"/>
                        </a:rPr>
                        <a:t>360</a:t>
                      </a:r>
                      <a:endParaRPr lang="en-US" sz="1300" dirty="0">
                        <a:latin typeface="Lora" charset="0"/>
                        <a:ea typeface="Lora" charset="0"/>
                        <a:cs typeface="Lora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400E">
                        <a:alpha val="5000"/>
                      </a:srgbClr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1C1917"/>
                          </a:solidFill>
                          <a:latin typeface="Lora" pitchFamily="34" charset="0"/>
                          <a:ea typeface="Lora" pitchFamily="34" charset="-122"/>
                          <a:cs typeface="Lora" pitchFamily="34" charset="-120"/>
                        </a:rPr>
                        <a:t>Retailer </a:t>
                      </a:r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1C1917"/>
                          </a:solidFill>
                          <a:latin typeface="Lora" pitchFamily="34" charset="0"/>
                          <a:ea typeface="Lora" pitchFamily="34" charset="-122"/>
                          <a:cs typeface="Lora" pitchFamily="34" charset="-120"/>
                        </a:rPr>
                        <a:t>cost</a:t>
                      </a:r>
                      <a:endParaRPr lang="en-US" sz="1300" dirty="0">
                        <a:latin typeface="Lora" charset="0"/>
                        <a:ea typeface="Lora" charset="0"/>
                        <a:cs typeface="Lora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1C1917"/>
                          </a:solidFill>
                          <a:latin typeface="Lora" pitchFamily="34" charset="0"/>
                          <a:ea typeface="Lora" pitchFamily="34" charset="-122"/>
                          <a:cs typeface="Lora" pitchFamily="34" charset="-120"/>
                        </a:rPr>
                        <a:t>$2,160</a:t>
                      </a:r>
                      <a:endParaRPr lang="en-US" sz="1300" dirty="0">
                        <a:latin typeface="Lora" charset="0"/>
                        <a:ea typeface="Lora" charset="0"/>
                        <a:cs typeface="Lora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1C1917"/>
                          </a:solidFill>
                          <a:latin typeface="Lora" pitchFamily="34" charset="0"/>
                          <a:ea typeface="Lora" pitchFamily="34" charset="-122"/>
                          <a:cs typeface="Lora" pitchFamily="34" charset="-120"/>
                        </a:rPr>
                        <a:t>$1,680</a:t>
                      </a:r>
                      <a:endParaRPr lang="en-US" sz="1300" dirty="0">
                        <a:latin typeface="Lora" charset="0"/>
                        <a:ea typeface="Lora" charset="0"/>
                        <a:cs typeface="Lora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1C1917"/>
                          </a:solidFill>
                          <a:latin typeface="Lora" pitchFamily="34" charset="0"/>
                          <a:ea typeface="Lora" pitchFamily="34" charset="-122"/>
                          <a:cs typeface="Lora" pitchFamily="34" charset="-120"/>
                        </a:rPr>
                        <a:t>$1,920</a:t>
                      </a:r>
                      <a:endParaRPr lang="en-US" sz="1300" dirty="0">
                        <a:latin typeface="Lora" charset="0"/>
                        <a:ea typeface="Lora" charset="0"/>
                        <a:cs typeface="Lora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1C1917"/>
                          </a:solidFill>
                          <a:latin typeface="Lora" pitchFamily="34" charset="0"/>
                          <a:ea typeface="Lora" pitchFamily="34" charset="-122"/>
                          <a:cs typeface="Lora" pitchFamily="34" charset="-120"/>
                        </a:rPr>
                        <a:t>$5,760</a:t>
                      </a:r>
                      <a:endParaRPr lang="en-US" sz="1300" dirty="0">
                        <a:latin typeface="Lora" charset="0"/>
                        <a:ea typeface="Lora" charset="0"/>
                        <a:cs typeface="Lora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1C1917"/>
                          </a:solidFill>
                          <a:latin typeface="Lora" pitchFamily="34" charset="0"/>
                          <a:ea typeface="Lora" pitchFamily="34" charset="-122"/>
                          <a:cs typeface="Lora" pitchFamily="34" charset="-120"/>
                        </a:rPr>
                        <a:t>Retail </a:t>
                      </a:r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1C1917"/>
                          </a:solidFill>
                          <a:latin typeface="Lora" pitchFamily="34" charset="0"/>
                          <a:ea typeface="Lora" pitchFamily="34" charset="-122"/>
                          <a:cs typeface="Lora" pitchFamily="34" charset="-120"/>
                        </a:rPr>
                        <a:t>value </a:t>
                      </a:r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1C1917"/>
                          </a:solidFill>
                          <a:latin typeface="Lora" pitchFamily="34" charset="0"/>
                          <a:ea typeface="Lora" pitchFamily="34" charset="-122"/>
                          <a:cs typeface="Lora" pitchFamily="34" charset="-120"/>
                        </a:rPr>
                        <a:t>at </a:t>
                      </a:r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1C1917"/>
                          </a:solidFill>
                          <a:latin typeface="Lora" pitchFamily="34" charset="0"/>
                          <a:ea typeface="Lora" pitchFamily="34" charset="-122"/>
                          <a:cs typeface="Lora" pitchFamily="34" charset="-120"/>
                        </a:rPr>
                        <a:t>MSRP</a:t>
                      </a:r>
                      <a:endParaRPr lang="en-US" sz="1300" dirty="0">
                        <a:latin typeface="Lora" charset="0"/>
                        <a:ea typeface="Lora" charset="0"/>
                        <a:cs typeface="Lora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400E">
                        <a:alpha val="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1C1917"/>
                          </a:solidFill>
                          <a:latin typeface="Lora" pitchFamily="34" charset="0"/>
                          <a:ea typeface="Lora" pitchFamily="34" charset="-122"/>
                          <a:cs typeface="Lora" pitchFamily="34" charset="-120"/>
                        </a:rPr>
                        <a:t>$4,560</a:t>
                      </a:r>
                      <a:endParaRPr lang="en-US" sz="1300" dirty="0">
                        <a:latin typeface="Lora" charset="0"/>
                        <a:ea typeface="Lora" charset="0"/>
                        <a:cs typeface="Lora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400E">
                        <a:alpha val="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1C1917"/>
                          </a:solidFill>
                          <a:latin typeface="Lora" pitchFamily="34" charset="0"/>
                          <a:ea typeface="Lora" pitchFamily="34" charset="-122"/>
                          <a:cs typeface="Lora" pitchFamily="34" charset="-120"/>
                        </a:rPr>
                        <a:t>$3,480</a:t>
                      </a:r>
                      <a:endParaRPr lang="en-US" sz="1300" dirty="0">
                        <a:latin typeface="Lora" charset="0"/>
                        <a:ea typeface="Lora" charset="0"/>
                        <a:cs typeface="Lora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400E">
                        <a:alpha val="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1C1917"/>
                          </a:solidFill>
                          <a:latin typeface="Lora" pitchFamily="34" charset="0"/>
                          <a:ea typeface="Lora" pitchFamily="34" charset="-122"/>
                          <a:cs typeface="Lora" pitchFamily="34" charset="-120"/>
                        </a:rPr>
                        <a:t>$4,080</a:t>
                      </a:r>
                      <a:endParaRPr lang="en-US" sz="1300" dirty="0">
                        <a:latin typeface="Lora" charset="0"/>
                        <a:ea typeface="Lora" charset="0"/>
                        <a:cs typeface="Lora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400E">
                        <a:alpha val="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1C1917"/>
                          </a:solidFill>
                          <a:latin typeface="Lora" pitchFamily="34" charset="0"/>
                          <a:ea typeface="Lora" pitchFamily="34" charset="-122"/>
                          <a:cs typeface="Lora" pitchFamily="34" charset="-120"/>
                        </a:rPr>
                        <a:t>$12,120</a:t>
                      </a:r>
                      <a:endParaRPr lang="en-US" sz="1300" dirty="0">
                        <a:latin typeface="Lora" charset="0"/>
                        <a:ea typeface="Lora" charset="0"/>
                        <a:cs typeface="Lora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400E">
                        <a:alpha val="5000"/>
                      </a:srgbClr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1C1917"/>
                          </a:solidFill>
                          <a:latin typeface="Lora" pitchFamily="34" charset="0"/>
                          <a:ea typeface="Lora" pitchFamily="34" charset="-122"/>
                          <a:cs typeface="Lora" pitchFamily="34" charset="-120"/>
                        </a:rPr>
                        <a:t>Margin </a:t>
                      </a:r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1C1917"/>
                          </a:solidFill>
                          <a:latin typeface="Lora" pitchFamily="34" charset="0"/>
                          <a:ea typeface="Lora" pitchFamily="34" charset="-122"/>
                          <a:cs typeface="Lora" pitchFamily="34" charset="-120"/>
                        </a:rPr>
                        <a:t>if </a:t>
                      </a:r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1C1917"/>
                          </a:solidFill>
                          <a:latin typeface="Lora" pitchFamily="34" charset="0"/>
                          <a:ea typeface="Lora" pitchFamily="34" charset="-122"/>
                          <a:cs typeface="Lora" pitchFamily="34" charset="-120"/>
                        </a:rPr>
                        <a:t>all </a:t>
                      </a:r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1C1917"/>
                          </a:solidFill>
                          <a:latin typeface="Lora" pitchFamily="34" charset="0"/>
                          <a:ea typeface="Lora" pitchFamily="34" charset="-122"/>
                          <a:cs typeface="Lora" pitchFamily="34" charset="-120"/>
                        </a:rPr>
                        <a:t>sell </a:t>
                      </a:r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1C1917"/>
                          </a:solidFill>
                          <a:latin typeface="Lora" pitchFamily="34" charset="0"/>
                          <a:ea typeface="Lora" pitchFamily="34" charset="-122"/>
                          <a:cs typeface="Lora" pitchFamily="34" charset="-120"/>
                        </a:rPr>
                        <a:t>at </a:t>
                      </a:r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1C1917"/>
                          </a:solidFill>
                          <a:latin typeface="Lora" pitchFamily="34" charset="0"/>
                          <a:ea typeface="Lora" pitchFamily="34" charset="-122"/>
                          <a:cs typeface="Lora" pitchFamily="34" charset="-120"/>
                        </a:rPr>
                        <a:t>MSRP</a:t>
                      </a:r>
                      <a:endParaRPr lang="en-US" sz="1300" dirty="0">
                        <a:latin typeface="Lora" charset="0"/>
                        <a:ea typeface="Lora" charset="0"/>
                        <a:cs typeface="Lora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1C1917"/>
                          </a:solidFill>
                          <a:latin typeface="Lora" pitchFamily="34" charset="0"/>
                          <a:ea typeface="Lora" pitchFamily="34" charset="-122"/>
                          <a:cs typeface="Lora" pitchFamily="34" charset="-120"/>
                        </a:rPr>
                        <a:t>$2,400</a:t>
                      </a:r>
                      <a:endParaRPr lang="en-US" sz="1300" dirty="0">
                        <a:latin typeface="Lora" charset="0"/>
                        <a:ea typeface="Lora" charset="0"/>
                        <a:cs typeface="Lora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1C1917"/>
                          </a:solidFill>
                          <a:latin typeface="Lora" pitchFamily="34" charset="0"/>
                          <a:ea typeface="Lora" pitchFamily="34" charset="-122"/>
                          <a:cs typeface="Lora" pitchFamily="34" charset="-120"/>
                        </a:rPr>
                        <a:t>$1,800</a:t>
                      </a:r>
                      <a:endParaRPr lang="en-US" sz="1300" dirty="0">
                        <a:latin typeface="Lora" charset="0"/>
                        <a:ea typeface="Lora" charset="0"/>
                        <a:cs typeface="Lora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1C1917"/>
                          </a:solidFill>
                          <a:latin typeface="Lora" pitchFamily="34" charset="0"/>
                          <a:ea typeface="Lora" pitchFamily="34" charset="-122"/>
                          <a:cs typeface="Lora" pitchFamily="34" charset="-120"/>
                        </a:rPr>
                        <a:t>$2,160</a:t>
                      </a:r>
                      <a:endParaRPr lang="en-US" sz="1300" dirty="0">
                        <a:latin typeface="Lora" charset="0"/>
                        <a:ea typeface="Lora" charset="0"/>
                        <a:cs typeface="Lora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1C1917"/>
                          </a:solidFill>
                          <a:latin typeface="Lora" pitchFamily="34" charset="0"/>
                          <a:ea typeface="Lora" pitchFamily="34" charset="-122"/>
                          <a:cs typeface="Lora" pitchFamily="34" charset="-120"/>
                        </a:rPr>
                        <a:t>$6,360</a:t>
                      </a:r>
                      <a:endParaRPr lang="en-US" sz="1300" dirty="0">
                        <a:latin typeface="Lora" charset="0"/>
                        <a:ea typeface="Lora" charset="0"/>
                        <a:cs typeface="Lora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EFCE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/>
          <p:nvPr>
            <p:ph idx="100" type="title" hasCustomPrompt="1"/>
          </p:nvPr>
        </p:nvSpPr>
        <p:spPr>
          <a:xfrm>
            <a:off x="1005840" y="640080"/>
            <a:ext cx="10177272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422006"/>
                </a:solidFill>
                <a:latin typeface="Playfair Display" pitchFamily="34" charset="0"/>
                <a:ea typeface="Playfair Display" pitchFamily="34" charset="-122"/>
                <a:cs typeface="Playfair Display" pitchFamily="34" charset="-120"/>
              </a:rPr>
              <a:t>Blended margin on the opening order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005840" y="1371600"/>
            <a:ext cx="10177272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600" dirty="0">
                <a:solidFill>
                  <a:srgbClr val="1C1917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Full price and full sell-through: markdowns, shrink and unsold stock lower it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1933956" y="2194560"/>
            <a:ext cx="2560320" cy="2560320"/>
          </a:xfrm>
          <a:prstGeom prst="roundRect">
            <a:avLst>
              <a:gd name="adj" fmla="val 5357"/>
            </a:avLst>
          </a:prstGeom>
          <a:solidFill>
            <a:srgbClr val="92400E">
              <a:alpha val="10000"/>
            </a:srgbClr>
          </a:solidFill>
          <a:ln w="12700">
            <a:solidFill>
              <a:srgbClr val="92400E">
                <a:alpha val="40000"/>
              </a:srgbClr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1933956" y="2468880"/>
            <a:ext cx="256032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rgbClr val="92400E"/>
                </a:solidFill>
                <a:latin typeface="Playfair Display" pitchFamily="34" charset="0"/>
                <a:ea typeface="Playfair Display" pitchFamily="34" charset="-122"/>
                <a:cs typeface="Playfair Display" pitchFamily="34" charset="-120"/>
              </a:rPr>
              <a:t>$6,360</a:t>
            </a:r>
            <a:endParaRPr lang="en-US" sz="3200" dirty="0"/>
          </a:p>
        </p:txBody>
      </p:sp>
      <p:sp>
        <p:nvSpPr>
          <p:cNvPr id="6" name="Text 4"/>
          <p:cNvSpPr txBox="1"/>
          <p:nvPr/>
        </p:nvSpPr>
        <p:spPr>
          <a:xfrm>
            <a:off x="1933956" y="3383280"/>
            <a:ext cx="25603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C1917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Retailer margin</a:t>
            </a:r>
            <a:endParaRPr lang="en-US" sz="1200" dirty="0"/>
          </a:p>
        </p:txBody>
      </p:sp>
      <p:sp>
        <p:nvSpPr>
          <p:cNvPr id="7" name="Text 5"/>
          <p:cNvSpPr txBox="1"/>
          <p:nvPr/>
        </p:nvSpPr>
        <p:spPr>
          <a:xfrm>
            <a:off x="1933956" y="3931920"/>
            <a:ext cx="256032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000" dirty="0">
                <a:solidFill>
                  <a:srgbClr val="1C1917">
                    <a:alpha val="60000"/>
                  </a:srgbClr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If every unit sells at MSRP</a:t>
            </a:r>
            <a:endParaRPr lang="en-US" sz="1000" dirty="0"/>
          </a:p>
        </p:txBody>
      </p:sp>
      <p:sp>
        <p:nvSpPr>
          <p:cNvPr id="8" name="Shape 6"/>
          <p:cNvSpPr/>
          <p:nvPr/>
        </p:nvSpPr>
        <p:spPr>
          <a:xfrm>
            <a:off x="4814316" y="2194560"/>
            <a:ext cx="2560320" cy="2560320"/>
          </a:xfrm>
          <a:prstGeom prst="roundRect">
            <a:avLst>
              <a:gd name="adj" fmla="val 5357"/>
            </a:avLst>
          </a:prstGeom>
          <a:solidFill>
            <a:srgbClr val="92400E">
              <a:alpha val="10000"/>
            </a:srgbClr>
          </a:solidFill>
          <a:ln w="12700">
            <a:solidFill>
              <a:srgbClr val="92400E">
                <a:alpha val="40000"/>
              </a:srgbClr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4814316" y="2468880"/>
            <a:ext cx="256032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rgbClr val="92400E"/>
                </a:solidFill>
                <a:latin typeface="Playfair Display" pitchFamily="34" charset="0"/>
                <a:ea typeface="Playfair Display" pitchFamily="34" charset="-122"/>
                <a:cs typeface="Playfair Display" pitchFamily="34" charset="-120"/>
              </a:rPr>
              <a:t>$12,120</a:t>
            </a:r>
            <a:endParaRPr lang="en-US" sz="3200" dirty="0"/>
          </a:p>
        </p:txBody>
      </p:sp>
      <p:sp>
        <p:nvSpPr>
          <p:cNvPr id="10" name="Text 8"/>
          <p:cNvSpPr txBox="1"/>
          <p:nvPr/>
        </p:nvSpPr>
        <p:spPr>
          <a:xfrm>
            <a:off x="4814316" y="3383280"/>
            <a:ext cx="25603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C1917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Retail value</a:t>
            </a:r>
            <a:endParaRPr lang="en-US" sz="1200" dirty="0"/>
          </a:p>
        </p:txBody>
      </p:sp>
      <p:sp>
        <p:nvSpPr>
          <p:cNvPr id="11" name="Text 9"/>
          <p:cNvSpPr txBox="1"/>
          <p:nvPr/>
        </p:nvSpPr>
        <p:spPr>
          <a:xfrm>
            <a:off x="4814316" y="3931920"/>
            <a:ext cx="256032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000" dirty="0">
                <a:solidFill>
                  <a:srgbClr val="1C1917">
                    <a:alpha val="60000"/>
                  </a:srgbClr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360 units at MSRP</a:t>
            </a:r>
            <a:endParaRPr lang="en-US" sz="1000" dirty="0"/>
          </a:p>
        </p:txBody>
      </p:sp>
      <p:sp>
        <p:nvSpPr>
          <p:cNvPr id="12" name="Shape 10"/>
          <p:cNvSpPr/>
          <p:nvPr/>
        </p:nvSpPr>
        <p:spPr>
          <a:xfrm>
            <a:off x="7694676" y="2194560"/>
            <a:ext cx="2560320" cy="2560320"/>
          </a:xfrm>
          <a:prstGeom prst="roundRect">
            <a:avLst>
              <a:gd name="adj" fmla="val 5357"/>
            </a:avLst>
          </a:prstGeom>
          <a:solidFill>
            <a:srgbClr val="92400E">
              <a:alpha val="10000"/>
            </a:srgbClr>
          </a:solidFill>
          <a:ln w="12700">
            <a:solidFill>
              <a:srgbClr val="92400E">
                <a:alpha val="40000"/>
              </a:srgbClr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7694676" y="2468880"/>
            <a:ext cx="256032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rgbClr val="92400E"/>
                </a:solidFill>
                <a:latin typeface="Playfair Display" pitchFamily="34" charset="0"/>
                <a:ea typeface="Playfair Display" pitchFamily="34" charset="-122"/>
                <a:cs typeface="Playfair Display" pitchFamily="34" charset="-120"/>
              </a:rPr>
              <a:t>52.5%</a:t>
            </a:r>
            <a:endParaRPr lang="en-US" sz="3200" dirty="0"/>
          </a:p>
        </p:txBody>
      </p:sp>
      <p:sp>
        <p:nvSpPr>
          <p:cNvPr id="14" name="Text 12"/>
          <p:cNvSpPr txBox="1"/>
          <p:nvPr/>
        </p:nvSpPr>
        <p:spPr>
          <a:xfrm>
            <a:off x="7694676" y="3383280"/>
            <a:ext cx="25603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C1917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Blended margin</a:t>
            </a:r>
            <a:endParaRPr lang="en-US" sz="1200" dirty="0"/>
          </a:p>
        </p:txBody>
      </p:sp>
      <p:sp>
        <p:nvSpPr>
          <p:cNvPr id="15" name="Text 13"/>
          <p:cNvSpPr txBox="1"/>
          <p:nvPr/>
        </p:nvSpPr>
        <p:spPr>
          <a:xfrm>
            <a:off x="7694676" y="3931920"/>
            <a:ext cx="256032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000" dirty="0">
                <a:solidFill>
                  <a:srgbClr val="1C1917">
                    <a:alpha val="60000"/>
                  </a:srgbClr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$6,360 ÷ $12,120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EFCE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/>
          <p:nvPr>
            <p:ph idx="100" type="title" hasCustomPrompt="1"/>
          </p:nvPr>
        </p:nvSpPr>
        <p:spPr>
          <a:xfrm>
            <a:off x="1005840" y="640080"/>
            <a:ext cx="10177272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422006"/>
                </a:solidFill>
                <a:latin typeface="Playfair Display" pitchFamily="34" charset="0"/>
                <a:ea typeface="Playfair Display" pitchFamily="34" charset="-122"/>
                <a:cs typeface="Playfair Display" pitchFamily="34" charset="-120"/>
              </a:rPr>
              <a:t>Sell-through assumption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005840" y="1371600"/>
            <a:ext cx="10177272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600" dirty="0">
                <a:solidFill>
                  <a:srgbClr val="1C1917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1 unit per SKU per store per week, from 12 weeks at an existing independent stockist</a:t>
            </a:r>
            <a:endParaRPr lang="en-US" sz="1600" dirty="0"/>
          </a:p>
        </p:txBody>
      </p:sp>
      <p:graphicFrame>
        <p:nvGraphicFramePr>
          <p:cNvPr id="1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1065276" y="2011680"/>
          <a:ext cx="10058400" cy="914400"/>
        </p:xfrm>
        <a:graphic>
          <a:graphicData uri="http://schemas.openxmlformats.org/drawingml/2006/table">
            <a:tbl>
              <a:tblPr firstRow="1"/>
              <a:tblGrid>
                <a:gridCol w="3352800"/>
                <a:gridCol w="3352800"/>
                <a:gridCol w="3352800"/>
              </a:tblGrid>
              <a:tr h="41148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b="1" dirty="0">
                          <a:solidFill>
                            <a:srgbClr val="FEFCE8"/>
                          </a:solidFill>
                          <a:latin typeface="Playfair Display" pitchFamily="34" charset="0"/>
                          <a:ea typeface="Playfair Display" pitchFamily="34" charset="-122"/>
                          <a:cs typeface="Playfair Display" pitchFamily="34" charset="-120"/>
                        </a:rPr>
                        <a:t>Measure</a:t>
                      </a:r>
                      <a:endParaRPr lang="en-US" sz="1300" dirty="0">
                        <a:latin typeface="Playfair Display" charset="0"/>
                        <a:ea typeface="Playfair Display" charset="0"/>
                        <a:cs typeface="Playfair Display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400E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b="1" dirty="0">
                          <a:solidFill>
                            <a:srgbClr val="FEFCE8"/>
                          </a:solidFill>
                          <a:latin typeface="Playfair Display" pitchFamily="34" charset="0"/>
                          <a:ea typeface="Playfair Display" pitchFamily="34" charset="-122"/>
                          <a:cs typeface="Playfair Display" pitchFamily="34" charset="-120"/>
                        </a:rPr>
                        <a:t>Calculation</a:t>
                      </a:r>
                      <a:endParaRPr lang="en-US" sz="1300" dirty="0">
                        <a:latin typeface="Playfair Display" charset="0"/>
                        <a:ea typeface="Playfair Display" charset="0"/>
                        <a:cs typeface="Playfair Display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400E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b="1" dirty="0">
                          <a:solidFill>
                            <a:srgbClr val="FEFCE8"/>
                          </a:solidFill>
                          <a:latin typeface="Playfair Display" pitchFamily="34" charset="0"/>
                          <a:ea typeface="Playfair Display" pitchFamily="34" charset="-122"/>
                          <a:cs typeface="Playfair Display" pitchFamily="34" charset="-120"/>
                        </a:rPr>
                        <a:t>Result</a:t>
                      </a:r>
                      <a:endParaRPr lang="en-US" sz="1300" dirty="0">
                        <a:latin typeface="Playfair Display" charset="0"/>
                        <a:ea typeface="Playfair Display" charset="0"/>
                        <a:cs typeface="Playfair Display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400E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1C1917"/>
                          </a:solidFill>
                          <a:latin typeface="Lora" pitchFamily="34" charset="0"/>
                          <a:ea typeface="Lora" pitchFamily="34" charset="-122"/>
                          <a:cs typeface="Lora" pitchFamily="34" charset="-120"/>
                        </a:rPr>
                        <a:t>4-week </a:t>
                      </a:r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1C1917"/>
                          </a:solidFill>
                          <a:latin typeface="Lora" pitchFamily="34" charset="0"/>
                          <a:ea typeface="Lora" pitchFamily="34" charset="-122"/>
                          <a:cs typeface="Lora" pitchFamily="34" charset="-120"/>
                        </a:rPr>
                        <a:t>sell-through </a:t>
                      </a:r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1C1917"/>
                          </a:solidFill>
                          <a:latin typeface="Lora" pitchFamily="34" charset="0"/>
                          <a:ea typeface="Lora" pitchFamily="34" charset="-122"/>
                          <a:cs typeface="Lora" pitchFamily="34" charset="-120"/>
                        </a:rPr>
                        <a:t>per </a:t>
                      </a:r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1C1917"/>
                          </a:solidFill>
                          <a:latin typeface="Lora" pitchFamily="34" charset="0"/>
                          <a:ea typeface="Lora" pitchFamily="34" charset="-122"/>
                          <a:cs typeface="Lora" pitchFamily="34" charset="-120"/>
                        </a:rPr>
                        <a:t>SKU, </a:t>
                      </a:r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1C1917"/>
                          </a:solidFill>
                          <a:latin typeface="Lora" pitchFamily="34" charset="0"/>
                          <a:ea typeface="Lora" pitchFamily="34" charset="-122"/>
                          <a:cs typeface="Lora" pitchFamily="34" charset="-120"/>
                        </a:rPr>
                        <a:t>per </a:t>
                      </a:r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1C1917"/>
                          </a:solidFill>
                          <a:latin typeface="Lora" pitchFamily="34" charset="0"/>
                          <a:ea typeface="Lora" pitchFamily="34" charset="-122"/>
                          <a:cs typeface="Lora" pitchFamily="34" charset="-120"/>
                        </a:rPr>
                        <a:t>store</a:t>
                      </a:r>
                      <a:endParaRPr lang="en-US" sz="1300" dirty="0">
                        <a:latin typeface="Lora" charset="0"/>
                        <a:ea typeface="Lora" charset="0"/>
                        <a:cs typeface="Lora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400E">
                        <a:alpha val="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1C1917"/>
                          </a:solidFill>
                          <a:latin typeface="Lora" pitchFamily="34" charset="0"/>
                          <a:ea typeface="Lora" pitchFamily="34" charset="-122"/>
                          <a:cs typeface="Lora" pitchFamily="34" charset="-120"/>
                        </a:rPr>
                        <a:t>4 </a:t>
                      </a:r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1C1917"/>
                          </a:solidFill>
                          <a:latin typeface="Lora" pitchFamily="34" charset="0"/>
                          <a:ea typeface="Lora" pitchFamily="34" charset="-122"/>
                          <a:cs typeface="Lora" pitchFamily="34" charset="-120"/>
                        </a:rPr>
                        <a:t>sold </a:t>
                      </a:r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1C1917"/>
                          </a:solidFill>
                          <a:latin typeface="Lora" pitchFamily="34" charset="0"/>
                          <a:ea typeface="Lora" pitchFamily="34" charset="-122"/>
                          <a:cs typeface="Lora" pitchFamily="34" charset="-120"/>
                        </a:rPr>
                        <a:t>÷ </a:t>
                      </a:r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1C1917"/>
                          </a:solidFill>
                          <a:latin typeface="Lora" pitchFamily="34" charset="0"/>
                          <a:ea typeface="Lora" pitchFamily="34" charset="-122"/>
                          <a:cs typeface="Lora" pitchFamily="34" charset="-120"/>
                        </a:rPr>
                        <a:t>6 </a:t>
                      </a:r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1C1917"/>
                          </a:solidFill>
                          <a:latin typeface="Lora" pitchFamily="34" charset="0"/>
                          <a:ea typeface="Lora" pitchFamily="34" charset="-122"/>
                          <a:cs typeface="Lora" pitchFamily="34" charset="-120"/>
                        </a:rPr>
                        <a:t>received</a:t>
                      </a:r>
                      <a:endParaRPr lang="en-US" sz="1300" dirty="0">
                        <a:latin typeface="Lora" charset="0"/>
                        <a:ea typeface="Lora" charset="0"/>
                        <a:cs typeface="Lora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400E">
                        <a:alpha val="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1C1917"/>
                          </a:solidFill>
                          <a:latin typeface="Lora" pitchFamily="34" charset="0"/>
                          <a:ea typeface="Lora" pitchFamily="34" charset="-122"/>
                          <a:cs typeface="Lora" pitchFamily="34" charset="-120"/>
                        </a:rPr>
                        <a:t>66.7%</a:t>
                      </a:r>
                      <a:endParaRPr lang="en-US" sz="1300" dirty="0">
                        <a:latin typeface="Lora" charset="0"/>
                        <a:ea typeface="Lora" charset="0"/>
                        <a:cs typeface="Lora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400E">
                        <a:alpha val="5000"/>
                      </a:srgbClr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1C1917"/>
                          </a:solidFill>
                          <a:latin typeface="Lora" pitchFamily="34" charset="0"/>
                          <a:ea typeface="Lora" pitchFamily="34" charset="-122"/>
                          <a:cs typeface="Lora" pitchFamily="34" charset="-120"/>
                        </a:rPr>
                        <a:t>Weeks </a:t>
                      </a:r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1C1917"/>
                          </a:solidFill>
                          <a:latin typeface="Lora" pitchFamily="34" charset="0"/>
                          <a:ea typeface="Lora" pitchFamily="34" charset="-122"/>
                          <a:cs typeface="Lora" pitchFamily="34" charset="-120"/>
                        </a:rPr>
                        <a:t>of </a:t>
                      </a:r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1C1917"/>
                          </a:solidFill>
                          <a:latin typeface="Lora" pitchFamily="34" charset="0"/>
                          <a:ea typeface="Lora" pitchFamily="34" charset="-122"/>
                          <a:cs typeface="Lora" pitchFamily="34" charset="-120"/>
                        </a:rPr>
                        <a:t>supply </a:t>
                      </a:r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1C1917"/>
                          </a:solidFill>
                          <a:latin typeface="Lora" pitchFamily="34" charset="0"/>
                          <a:ea typeface="Lora" pitchFamily="34" charset="-122"/>
                          <a:cs typeface="Lora" pitchFamily="34" charset="-120"/>
                        </a:rPr>
                        <a:t>on </a:t>
                      </a:r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1C1917"/>
                          </a:solidFill>
                          <a:latin typeface="Lora" pitchFamily="34" charset="0"/>
                          <a:ea typeface="Lora" pitchFamily="34" charset="-122"/>
                          <a:cs typeface="Lora" pitchFamily="34" charset="-120"/>
                        </a:rPr>
                        <a:t>the </a:t>
                      </a:r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1C1917"/>
                          </a:solidFill>
                          <a:latin typeface="Lora" pitchFamily="34" charset="0"/>
                          <a:ea typeface="Lora" pitchFamily="34" charset="-122"/>
                          <a:cs typeface="Lora" pitchFamily="34" charset="-120"/>
                        </a:rPr>
                        <a:t>opening </a:t>
                      </a:r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1C1917"/>
                          </a:solidFill>
                          <a:latin typeface="Lora" pitchFamily="34" charset="0"/>
                          <a:ea typeface="Lora" pitchFamily="34" charset="-122"/>
                          <a:cs typeface="Lora" pitchFamily="34" charset="-120"/>
                        </a:rPr>
                        <a:t>order</a:t>
                      </a:r>
                      <a:endParaRPr lang="en-US" sz="1300" dirty="0">
                        <a:latin typeface="Lora" charset="0"/>
                        <a:ea typeface="Lora" charset="0"/>
                        <a:cs typeface="Lora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1C1917"/>
                          </a:solidFill>
                          <a:latin typeface="Lora" pitchFamily="34" charset="0"/>
                          <a:ea typeface="Lora" pitchFamily="34" charset="-122"/>
                          <a:cs typeface="Lora" pitchFamily="34" charset="-120"/>
                        </a:rPr>
                        <a:t>6 </a:t>
                      </a:r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1C1917"/>
                          </a:solidFill>
                          <a:latin typeface="Lora" pitchFamily="34" charset="0"/>
                          <a:ea typeface="Lora" pitchFamily="34" charset="-122"/>
                          <a:cs typeface="Lora" pitchFamily="34" charset="-120"/>
                        </a:rPr>
                        <a:t>units </a:t>
                      </a:r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1C1917"/>
                          </a:solidFill>
                          <a:latin typeface="Lora" pitchFamily="34" charset="0"/>
                          <a:ea typeface="Lora" pitchFamily="34" charset="-122"/>
                          <a:cs typeface="Lora" pitchFamily="34" charset="-120"/>
                        </a:rPr>
                        <a:t>÷ </a:t>
                      </a:r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1C1917"/>
                          </a:solidFill>
                          <a:latin typeface="Lora" pitchFamily="34" charset="0"/>
                          <a:ea typeface="Lora" pitchFamily="34" charset="-122"/>
                          <a:cs typeface="Lora" pitchFamily="34" charset="-120"/>
                        </a:rPr>
                        <a:t>1 </a:t>
                      </a:r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1C1917"/>
                          </a:solidFill>
                          <a:latin typeface="Lora" pitchFamily="34" charset="0"/>
                          <a:ea typeface="Lora" pitchFamily="34" charset="-122"/>
                          <a:cs typeface="Lora" pitchFamily="34" charset="-120"/>
                        </a:rPr>
                        <a:t>per </a:t>
                      </a:r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1C1917"/>
                          </a:solidFill>
                          <a:latin typeface="Lora" pitchFamily="34" charset="0"/>
                          <a:ea typeface="Lora" pitchFamily="34" charset="-122"/>
                          <a:cs typeface="Lora" pitchFamily="34" charset="-120"/>
                        </a:rPr>
                        <a:t>week</a:t>
                      </a:r>
                      <a:endParaRPr lang="en-US" sz="1300" dirty="0">
                        <a:latin typeface="Lora" charset="0"/>
                        <a:ea typeface="Lora" charset="0"/>
                        <a:cs typeface="Lora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1C1917"/>
                          </a:solidFill>
                          <a:latin typeface="Lora" pitchFamily="34" charset="0"/>
                          <a:ea typeface="Lora" pitchFamily="34" charset="-122"/>
                          <a:cs typeface="Lora" pitchFamily="34" charset="-120"/>
                        </a:rPr>
                        <a:t>6 </a:t>
                      </a:r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1C1917"/>
                          </a:solidFill>
                          <a:latin typeface="Lora" pitchFamily="34" charset="0"/>
                          <a:ea typeface="Lora" pitchFamily="34" charset="-122"/>
                          <a:cs typeface="Lora" pitchFamily="34" charset="-120"/>
                        </a:rPr>
                        <a:t>weeks</a:t>
                      </a:r>
                      <a:endParaRPr lang="en-US" sz="1300" dirty="0">
                        <a:latin typeface="Lora" charset="0"/>
                        <a:ea typeface="Lora" charset="0"/>
                        <a:cs typeface="Lora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1C1917"/>
                          </a:solidFill>
                          <a:latin typeface="Lora" pitchFamily="34" charset="0"/>
                          <a:ea typeface="Lora" pitchFamily="34" charset="-122"/>
                          <a:cs typeface="Lora" pitchFamily="34" charset="-120"/>
                        </a:rPr>
                        <a:t>Retailer </a:t>
                      </a:r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1C1917"/>
                          </a:solidFill>
                          <a:latin typeface="Lora" pitchFamily="34" charset="0"/>
                          <a:ea typeface="Lora" pitchFamily="34" charset="-122"/>
                          <a:cs typeface="Lora" pitchFamily="34" charset="-120"/>
                        </a:rPr>
                        <a:t>margin </a:t>
                      </a:r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1C1917"/>
                          </a:solidFill>
                          <a:latin typeface="Lora" pitchFamily="34" charset="0"/>
                          <a:ea typeface="Lora" pitchFamily="34" charset="-122"/>
                          <a:cs typeface="Lora" pitchFamily="34" charset="-120"/>
                        </a:rPr>
                        <a:t>per </a:t>
                      </a:r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1C1917"/>
                          </a:solidFill>
                          <a:latin typeface="Lora" pitchFamily="34" charset="0"/>
                          <a:ea typeface="Lora" pitchFamily="34" charset="-122"/>
                          <a:cs typeface="Lora" pitchFamily="34" charset="-120"/>
                        </a:rPr>
                        <a:t>store </a:t>
                      </a:r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1C1917"/>
                          </a:solidFill>
                          <a:latin typeface="Lora" pitchFamily="34" charset="0"/>
                          <a:ea typeface="Lora" pitchFamily="34" charset="-122"/>
                          <a:cs typeface="Lora" pitchFamily="34" charset="-120"/>
                        </a:rPr>
                        <a:t>per </a:t>
                      </a:r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1C1917"/>
                          </a:solidFill>
                          <a:latin typeface="Lora" pitchFamily="34" charset="0"/>
                          <a:ea typeface="Lora" pitchFamily="34" charset="-122"/>
                          <a:cs typeface="Lora" pitchFamily="34" charset="-120"/>
                        </a:rPr>
                        <a:t>week</a:t>
                      </a:r>
                      <a:endParaRPr lang="en-US" sz="1300" dirty="0">
                        <a:latin typeface="Lora" charset="0"/>
                        <a:ea typeface="Lora" charset="0"/>
                        <a:cs typeface="Lora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400E">
                        <a:alpha val="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1C1917"/>
                          </a:solidFill>
                          <a:latin typeface="Lora" pitchFamily="34" charset="0"/>
                          <a:ea typeface="Lora" pitchFamily="34" charset="-122"/>
                          <a:cs typeface="Lora" pitchFamily="34" charset="-120"/>
                        </a:rPr>
                        <a:t>$20.00 </a:t>
                      </a:r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1C1917"/>
                          </a:solidFill>
                          <a:latin typeface="Lora" pitchFamily="34" charset="0"/>
                          <a:ea typeface="Lora" pitchFamily="34" charset="-122"/>
                          <a:cs typeface="Lora" pitchFamily="34" charset="-120"/>
                        </a:rPr>
                        <a:t>+ </a:t>
                      </a:r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1C1917"/>
                          </a:solidFill>
                          <a:latin typeface="Lora" pitchFamily="34" charset="0"/>
                          <a:ea typeface="Lora" pitchFamily="34" charset="-122"/>
                          <a:cs typeface="Lora" pitchFamily="34" charset="-120"/>
                        </a:rPr>
                        <a:t>$15.00 </a:t>
                      </a:r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1C1917"/>
                          </a:solidFill>
                          <a:latin typeface="Lora" pitchFamily="34" charset="0"/>
                          <a:ea typeface="Lora" pitchFamily="34" charset="-122"/>
                          <a:cs typeface="Lora" pitchFamily="34" charset="-120"/>
                        </a:rPr>
                        <a:t>+ </a:t>
                      </a:r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1C1917"/>
                          </a:solidFill>
                          <a:latin typeface="Lora" pitchFamily="34" charset="0"/>
                          <a:ea typeface="Lora" pitchFamily="34" charset="-122"/>
                          <a:cs typeface="Lora" pitchFamily="34" charset="-120"/>
                        </a:rPr>
                        <a:t>$18.00</a:t>
                      </a:r>
                      <a:endParaRPr lang="en-US" sz="1300" dirty="0">
                        <a:latin typeface="Lora" charset="0"/>
                        <a:ea typeface="Lora" charset="0"/>
                        <a:cs typeface="Lora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400E">
                        <a:alpha val="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1C1917"/>
                          </a:solidFill>
                          <a:latin typeface="Lora" pitchFamily="34" charset="0"/>
                          <a:ea typeface="Lora" pitchFamily="34" charset="-122"/>
                          <a:cs typeface="Lora" pitchFamily="34" charset="-120"/>
                        </a:rPr>
                        <a:t>$53.00</a:t>
                      </a:r>
                      <a:endParaRPr lang="en-US" sz="1300" dirty="0">
                        <a:latin typeface="Lora" charset="0"/>
                        <a:ea typeface="Lora" charset="0"/>
                        <a:cs typeface="Lora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400E">
                        <a:alpha val="5000"/>
                      </a:srgbClr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1C1917"/>
                          </a:solidFill>
                          <a:latin typeface="Lora" pitchFamily="34" charset="0"/>
                          <a:ea typeface="Lora" pitchFamily="34" charset="-122"/>
                          <a:cs typeface="Lora" pitchFamily="34" charset="-120"/>
                        </a:rPr>
                        <a:t>Retailer </a:t>
                      </a:r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1C1917"/>
                          </a:solidFill>
                          <a:latin typeface="Lora" pitchFamily="34" charset="0"/>
                          <a:ea typeface="Lora" pitchFamily="34" charset="-122"/>
                          <a:cs typeface="Lora" pitchFamily="34" charset="-120"/>
                        </a:rPr>
                        <a:t>margin </a:t>
                      </a:r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1C1917"/>
                          </a:solidFill>
                          <a:latin typeface="Lora" pitchFamily="34" charset="0"/>
                          <a:ea typeface="Lora" pitchFamily="34" charset="-122"/>
                          <a:cs typeface="Lora" pitchFamily="34" charset="-120"/>
                        </a:rPr>
                        <a:t>per </a:t>
                      </a:r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1C1917"/>
                          </a:solidFill>
                          <a:latin typeface="Lora" pitchFamily="34" charset="0"/>
                          <a:ea typeface="Lora" pitchFamily="34" charset="-122"/>
                          <a:cs typeface="Lora" pitchFamily="34" charset="-120"/>
                        </a:rPr>
                        <a:t>week, </a:t>
                      </a:r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1C1917"/>
                          </a:solidFill>
                          <a:latin typeface="Lora" pitchFamily="34" charset="0"/>
                          <a:ea typeface="Lora" pitchFamily="34" charset="-122"/>
                          <a:cs typeface="Lora" pitchFamily="34" charset="-120"/>
                        </a:rPr>
                        <a:t>20 </a:t>
                      </a:r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1C1917"/>
                          </a:solidFill>
                          <a:latin typeface="Lora" pitchFamily="34" charset="0"/>
                          <a:ea typeface="Lora" pitchFamily="34" charset="-122"/>
                          <a:cs typeface="Lora" pitchFamily="34" charset="-120"/>
                        </a:rPr>
                        <a:t>stores</a:t>
                      </a:r>
                      <a:endParaRPr lang="en-US" sz="1300" dirty="0">
                        <a:latin typeface="Lora" charset="0"/>
                        <a:ea typeface="Lora" charset="0"/>
                        <a:cs typeface="Lora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1C1917"/>
                          </a:solidFill>
                          <a:latin typeface="Lora" pitchFamily="34" charset="0"/>
                          <a:ea typeface="Lora" pitchFamily="34" charset="-122"/>
                          <a:cs typeface="Lora" pitchFamily="34" charset="-120"/>
                        </a:rPr>
                        <a:t>$53.00 </a:t>
                      </a:r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1C1917"/>
                          </a:solidFill>
                          <a:latin typeface="Lora" pitchFamily="34" charset="0"/>
                          <a:ea typeface="Lora" pitchFamily="34" charset="-122"/>
                          <a:cs typeface="Lora" pitchFamily="34" charset="-120"/>
                        </a:rPr>
                        <a:t>× </a:t>
                      </a:r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1C1917"/>
                          </a:solidFill>
                          <a:latin typeface="Lora" pitchFamily="34" charset="0"/>
                          <a:ea typeface="Lora" pitchFamily="34" charset="-122"/>
                          <a:cs typeface="Lora" pitchFamily="34" charset="-120"/>
                        </a:rPr>
                        <a:t>20</a:t>
                      </a:r>
                      <a:endParaRPr lang="en-US" sz="1300" dirty="0">
                        <a:latin typeface="Lora" charset="0"/>
                        <a:ea typeface="Lora" charset="0"/>
                        <a:cs typeface="Lora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1C1917"/>
                          </a:solidFill>
                          <a:latin typeface="Lora" pitchFamily="34" charset="0"/>
                          <a:ea typeface="Lora" pitchFamily="34" charset="-122"/>
                          <a:cs typeface="Lora" pitchFamily="34" charset="-120"/>
                        </a:rPr>
                        <a:t>$1,060.00</a:t>
                      </a:r>
                      <a:endParaRPr lang="en-US" sz="1300" dirty="0">
                        <a:latin typeface="Lora" charset="0"/>
                        <a:ea typeface="Lora" charset="0"/>
                        <a:cs typeface="Lora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EFCE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/>
          <p:nvPr>
            <p:ph idx="100" type="title" hasCustomPrompt="1"/>
          </p:nvPr>
        </p:nvSpPr>
        <p:spPr>
          <a:xfrm>
            <a:off x="1005840" y="2286000"/>
            <a:ext cx="10177272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422006"/>
                </a:solidFill>
                <a:latin typeface="Playfair Display" pitchFamily="34" charset="0"/>
                <a:ea typeface="Playfair Display" pitchFamily="34" charset="-122"/>
                <a:cs typeface="Playfair Display" pitchFamily="34" charset="-120"/>
              </a:rPr>
              <a:t>Proposed next step: a 4-week, 20-store test</a:t>
            </a:r>
            <a:endParaRPr lang="en-US" sz="4000" dirty="0"/>
          </a:p>
        </p:txBody>
      </p:sp>
      <p:sp>
        <p:nvSpPr>
          <p:cNvPr id="3" name="Text 1"/>
          <p:cNvSpPr txBox="1"/>
          <p:nvPr/>
        </p:nvSpPr>
        <p:spPr>
          <a:xfrm>
            <a:off x="1005840" y="3474720"/>
            <a:ext cx="10177272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2000" dirty="0">
                <a:solidFill>
                  <a:srgbClr val="1C1917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360 units · $5,760 at cost · review sell-through against 66.7%</a:t>
            </a:r>
            <a:endParaRPr lang="en-US" sz="2000" dirty="0"/>
          </a:p>
        </p:txBody>
      </p:sp>
      <p:sp>
        <p:nvSpPr>
          <p:cNvPr id="4" name="Text 2"/>
          <p:cNvSpPr txBox="1"/>
          <p:nvPr/>
        </p:nvSpPr>
        <p:spPr>
          <a:xfrm>
            <a:off x="1005840" y="4297680"/>
            <a:ext cx="10177272" cy="7315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800" dirty="0">
                <a:solidFill>
                  <a:srgbClr val="1C1917"/>
                </a:solidFill>
                <a:latin typeface="Lora" pitchFamily="34" charset="0"/>
                <a:ea typeface="Lora" pitchFamily="34" charset="-122"/>
                <a:cs typeface="Lora" pitchFamily="34" charset="-120"/>
              </a:rPr>
              <a:t>Fictional sample · Samples, order deadline and ship window to be agreed with the buyer</a:t>
            </a:r>
            <a:endParaRPr lang="en-US" sz="1800" dirty="0"/>
          </a:p>
        </p:txBody>
      </p:sp>
      <p:sp>
        <p:nvSpPr>
          <p:cNvPr id="5" name="Shape 3"/>
          <p:cNvSpPr/>
          <p:nvPr/>
        </p:nvSpPr>
        <p:spPr>
          <a:xfrm>
            <a:off x="5454396" y="5212080"/>
            <a:ext cx="1280160" cy="54864"/>
          </a:xfrm>
          <a:prstGeom prst="rect">
            <a:avLst/>
          </a:prstGeom>
          <a:solidFill>
            <a:srgbClr val="92400E"/>
          </a:solidFill>
          <a:ln/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SlidesMate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Fernhill Botanics Line Review (Fictional)</dc:title>
  <dc:subject>AI-Generated Presentation</dc:subject>
  <dc:creator>SlidesMate</dc:creator>
  <cp:lastModifiedBy>SlidesMate</cp:lastModifiedBy>
  <cp:revision>1</cp:revision>
  <dcterms:created xsi:type="dcterms:W3CDTF">2026-11-03T19:10:59Z</dcterms:created>
  <dcterms:modified xsi:type="dcterms:W3CDTF">2026-11-03T19:10:59Z</dcterms:modified>
  <dc:language>en-US</dc:language>
</cp:coreProperties>
</file>