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sentence on what Parcelwise does, then move straight to the problem. This company and every figure in this deck are fictional.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Describe the problem in the words our customers used in discovery calls. Do not quote a customer by name without written permission.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what the product does today. Anything on the roadmap stays off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Parcelwise's own observations from customer onboarding, not market statistics. If an investor asks for industry data, say what we have and what we are still gathering.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do not show a top-down market figure. The method is the point: target brands multiplied by annual contract value, with the source of the brand count named before this deck goes 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the date out loud. Retention data covers only six months, so present zero cancellations as early evidence, not as a churn 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the pricing we charge today. We do not yet have enough history to present lifetime value or payback figures.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specific competitors only where the comparison is accurate and checkable. This version describes categories of alternatives.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 real deck, add names and verifiable past roles. Use only titles and achievements each person has approved.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Connect the money to the milestone: the hires take us from 14 to 60 paying brands within 18 months. At current pricing, 60 brands would be $90,000 MRR; say that is arithmetic, not a forecast.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with the next step you want: a second meeting or a data-room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sMa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1828800"/>
            <a:ext cx="1017727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Parcelwise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3291840"/>
            <a:ext cx="1017727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sample · Returns routing for mid-size online apparel brands · Seed round, November 2026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Returns sit unprocessed for days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Mid-size apparel brands sell through one store platform but ship and restock through several warehouses and carriers.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1005840" y="2194560"/>
            <a:ext cx="10177272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Carriers, warehouses and the store platform are not connected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Returned items wait to be sorted before anyone knows where they belong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Stock that could be resold is unavailable while it waits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Support teams cannot tell customers where their return is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Parcelwise routes a return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2277999" y="2560320"/>
            <a:ext cx="7632954" cy="27432"/>
          </a:xfrm>
          <a:prstGeom prst="rect">
            <a:avLst/>
          </a:prstGeom>
          <a:solidFill>
            <a:srgbClr val="F59E0B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2049399" y="2331720"/>
            <a:ext cx="457200" cy="45720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2049399" y="23317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133056" y="3017520"/>
            <a:ext cx="2289886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Return starts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133056" y="3566160"/>
            <a:ext cx="2289886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AFAFA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Customer requests a return in the brand's store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93717" y="2331720"/>
            <a:ext cx="457200" cy="45720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9" name="Text 7"/>
          <p:cNvSpPr/>
          <p:nvPr/>
        </p:nvSpPr>
        <p:spPr>
          <a:xfrm>
            <a:off x="4593717" y="23317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3677374" y="3017520"/>
            <a:ext cx="2289886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Route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3677374" y="3566160"/>
            <a:ext cx="2289886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AFAFA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Parcelwise picks the nearest warehouse able to restock the item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138035" y="2331720"/>
            <a:ext cx="457200" cy="45720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3" name="Text 11"/>
          <p:cNvSpPr/>
          <p:nvPr/>
        </p:nvSpPr>
        <p:spPr>
          <a:xfrm>
            <a:off x="7138035" y="23317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6221692" y="3017520"/>
            <a:ext cx="2289886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Ship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221692" y="3566160"/>
            <a:ext cx="2289886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AFAFA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return label sends the parcel to that warehouse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682353" y="2331720"/>
            <a:ext cx="457200" cy="45720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7" name="Text 15"/>
          <p:cNvSpPr/>
          <p:nvPr/>
        </p:nvSpPr>
        <p:spPr>
          <a:xfrm>
            <a:off x="9682353" y="23317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766010" y="3017520"/>
            <a:ext cx="2289886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Sync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8766010" y="3566160"/>
            <a:ext cx="2289886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AFAFA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Status updates flow back to the store platform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now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463040"/>
            <a:ext cx="10177272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Our customers now ship from more than one warehouse, so every return needs a destination decision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Store platforms expose order and return events that software can act on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Brands want returned stock back on sale, not waiting in a sorting queue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Market: a bottom-up estimate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Method shown; the brand count still needs a sourced figure</a:t>
            </a:r>
            <a:endParaRPr lang="en-US" sz="1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65276" y="2011680"/>
          <a:ext cx="10058400" cy="914400"/>
        </p:xfrm>
        <a:graphic>
          <a:graphicData uri="http://schemas.openxmlformats.org/drawingml/2006/table">
            <a:tbl>
              <a:tblPr firstRow="1"/>
              <a:tblGrid>
                <a:gridCol w="3352800"/>
                <a:gridCol w="3352800"/>
                <a:gridCol w="335280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8181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Input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8181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Value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8181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Source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Annual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contract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value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$18,000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$1,500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month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×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12,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current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pricing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Target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brands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Evidence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needed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Sourced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count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of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mid-size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online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apparel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brands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Serviceable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market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Brands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×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$18,000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Calculated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once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the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count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sourced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>
                        <a:alpha val="5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Traction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 of September 2026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1005840" y="2194560"/>
            <a:ext cx="2304288" cy="2560320"/>
          </a:xfrm>
          <a:prstGeom prst="roundRect">
            <a:avLst>
              <a:gd name="adj" fmla="val 5952"/>
            </a:avLst>
          </a:prstGeom>
          <a:solidFill>
            <a:srgbClr val="F59E0B">
              <a:alpha val="10000"/>
            </a:srgbClr>
          </a:solidFill>
          <a:ln w="12700">
            <a:solidFill>
              <a:srgbClr val="F59E0B">
                <a:alpha val="40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2468880"/>
            <a:ext cx="23042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59E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1005840" y="338328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Paying brands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393192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AFAFA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 annual contracts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630168" y="2194560"/>
            <a:ext cx="2304288" cy="2560320"/>
          </a:xfrm>
          <a:prstGeom prst="roundRect">
            <a:avLst>
              <a:gd name="adj" fmla="val 5952"/>
            </a:avLst>
          </a:prstGeom>
          <a:solidFill>
            <a:srgbClr val="F59E0B">
              <a:alpha val="10000"/>
            </a:srgbClr>
          </a:solidFill>
          <a:ln w="12700">
            <a:solidFill>
              <a:srgbClr val="F59E0B">
                <a:alpha val="40000"/>
              </a:srgbClr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630168" y="2468880"/>
            <a:ext cx="23042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59E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$21,000</a:t>
            </a:r>
            <a:endParaRPr lang="en-US" sz="3200" dirty="0"/>
          </a:p>
        </p:txBody>
      </p:sp>
      <p:sp>
        <p:nvSpPr>
          <p:cNvPr id="10" name="Text 8"/>
          <p:cNvSpPr txBox="1"/>
          <p:nvPr/>
        </p:nvSpPr>
        <p:spPr>
          <a:xfrm>
            <a:off x="3630168" y="338328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MRR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3630168" y="393192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AFAFA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Monthly recurring revenue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254496" y="2194560"/>
            <a:ext cx="2304288" cy="2560320"/>
          </a:xfrm>
          <a:prstGeom prst="roundRect">
            <a:avLst>
              <a:gd name="adj" fmla="val 5952"/>
            </a:avLst>
          </a:prstGeom>
          <a:solidFill>
            <a:srgbClr val="F59E0B">
              <a:alpha val="10000"/>
            </a:srgbClr>
          </a:solidFill>
          <a:ln w="12700">
            <a:solidFill>
              <a:srgbClr val="F59E0B">
                <a:alpha val="40000"/>
              </a:srgbClr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54496" y="2468880"/>
            <a:ext cx="23042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59E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6254496" y="338328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Signed pilots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254496" y="393192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AFAFA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yet paying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8878824" y="2194560"/>
            <a:ext cx="2304288" cy="2560320"/>
          </a:xfrm>
          <a:prstGeom prst="roundRect">
            <a:avLst>
              <a:gd name="adj" fmla="val 5952"/>
            </a:avLst>
          </a:prstGeom>
          <a:solidFill>
            <a:srgbClr val="F59E0B">
              <a:alpha val="10000"/>
            </a:srgbClr>
          </a:solidFill>
          <a:ln w="12700">
            <a:solidFill>
              <a:srgbClr val="F59E0B">
                <a:alpha val="40000"/>
              </a:srgbClr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878824" y="2468880"/>
            <a:ext cx="23042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59E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</a:t>
            </a:r>
            <a:endParaRPr lang="en-US" sz="3200" dirty="0"/>
          </a:p>
        </p:txBody>
      </p:sp>
      <p:sp>
        <p:nvSpPr>
          <p:cNvPr id="18" name="Text 16"/>
          <p:cNvSpPr txBox="1"/>
          <p:nvPr/>
        </p:nvSpPr>
        <p:spPr>
          <a:xfrm>
            <a:off x="8878824" y="338328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Cancellations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8878824" y="393192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AFAFA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Six months of data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Business model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337413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F59E0B">
              <a:alpha val="10000"/>
            </a:srgbClr>
          </a:solidFill>
          <a:ln w="12700">
            <a:solidFill>
              <a:srgbClr val="F59E0B">
                <a:alpha val="40000"/>
              </a:srgbClr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337413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59E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$1,500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337413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 brand, per month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3374136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AFAFA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Annual contracts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5449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F59E0B">
              <a:alpha val="10000"/>
            </a:srgbClr>
          </a:solidFill>
          <a:ln w="12700">
            <a:solidFill>
              <a:srgbClr val="F59E0B">
                <a:alpha val="40000"/>
              </a:srgbClr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25449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59E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$18,000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625449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Annual contract value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254496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AFAFA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$1,500 × 12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brands use today</a:t>
            </a:r>
            <a:endParaRPr lang="en-US" sz="28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65276" y="1645920"/>
          <a:ext cx="10058400" cy="914400"/>
        </p:xfrm>
        <a:graphic>
          <a:graphicData uri="http://schemas.openxmlformats.org/drawingml/2006/table">
            <a:tbl>
              <a:tblPr firstRow="1"/>
              <a:tblGrid>
                <a:gridCol w="3352800"/>
                <a:gridCol w="3352800"/>
                <a:gridCol w="335280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8181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Alternative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8181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What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8181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it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8181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does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8181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Where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8181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it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8181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falls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8181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short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Spreadsheets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email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Teams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track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returns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by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hand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Slow,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nobody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sees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status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real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time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Returns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portal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only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Issues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labels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to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customers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Does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choose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the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warehouse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that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can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restock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Do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nothing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Returns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go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to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one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default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warehouse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Stock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waits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to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sorted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moved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AFAF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again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>
                        <a:alpha val="5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Team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1005840" y="1463040"/>
            <a:ext cx="4882896" cy="4114800"/>
          </a:xfrm>
          <a:prstGeom prst="roundRect">
            <a:avLst>
              <a:gd name="adj" fmla="val 3333"/>
            </a:avLst>
          </a:prstGeom>
          <a:solidFill>
            <a:srgbClr val="F59E0B">
              <a:alpha val="8000"/>
            </a:srgbClr>
          </a:solidFill>
          <a:ln w="12700">
            <a:solidFill>
              <a:srgbClr val="F59E0B">
                <a:alpha val="40000"/>
              </a:srgbClr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280160" y="1737360"/>
            <a:ext cx="433425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2468880"/>
            <a:ext cx="4334256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 returns operations at an apparel retailer. Has lived the problem from the warehouse side.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300216" y="1463040"/>
            <a:ext cx="4882896" cy="4114800"/>
          </a:xfrm>
          <a:prstGeom prst="roundRect">
            <a:avLst>
              <a:gd name="adj" fmla="val 3333"/>
            </a:avLst>
          </a:prstGeom>
          <a:solidFill>
            <a:srgbClr val="FBBF24">
              <a:alpha val="8000"/>
            </a:srgbClr>
          </a:solidFill>
          <a:ln w="12700">
            <a:solidFill>
              <a:srgbClr val="FBBF24">
                <a:alpha val="4000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574536" y="1737360"/>
            <a:ext cx="433425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BBF2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CTO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6574536" y="2468880"/>
            <a:ext cx="4334256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Built warehouse integrations at a logistics software company. Owns the routing and sync engine.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ask: $2.5M seed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1005840" y="2194560"/>
            <a:ext cx="2304288" cy="2560320"/>
          </a:xfrm>
          <a:prstGeom prst="roundRect">
            <a:avLst>
              <a:gd name="adj" fmla="val 5952"/>
            </a:avLst>
          </a:prstGeom>
          <a:solidFill>
            <a:srgbClr val="F59E0B">
              <a:alpha val="10000"/>
            </a:srgbClr>
          </a:solidFill>
          <a:ln w="12700">
            <a:solidFill>
              <a:srgbClr val="F59E0B">
                <a:alpha val="40000"/>
              </a:srgbClr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05840" y="2468880"/>
            <a:ext cx="23042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59E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$2.5M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1005840" y="338328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Seed round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630168" y="2194560"/>
            <a:ext cx="2304288" cy="2560320"/>
          </a:xfrm>
          <a:prstGeom prst="roundRect">
            <a:avLst>
              <a:gd name="adj" fmla="val 5952"/>
            </a:avLst>
          </a:prstGeom>
          <a:solidFill>
            <a:srgbClr val="F59E0B">
              <a:alpha val="10000"/>
            </a:srgbClr>
          </a:solidFill>
          <a:ln w="12700">
            <a:solidFill>
              <a:srgbClr val="F59E0B">
                <a:alpha val="4000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630168" y="2468880"/>
            <a:ext cx="23042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59E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+ 2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3630168" y="338328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Hires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3630168" y="393192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AFAFA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engineers, 2 account executives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254496" y="2194560"/>
            <a:ext cx="2304288" cy="2560320"/>
          </a:xfrm>
          <a:prstGeom prst="roundRect">
            <a:avLst>
              <a:gd name="adj" fmla="val 5952"/>
            </a:avLst>
          </a:prstGeom>
          <a:solidFill>
            <a:srgbClr val="F59E0B">
              <a:alpha val="10000"/>
            </a:srgbClr>
          </a:solidFill>
          <a:ln w="12700">
            <a:solidFill>
              <a:srgbClr val="F59E0B">
                <a:alpha val="40000"/>
              </a:srgbClr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254496" y="2468880"/>
            <a:ext cx="23042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59E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 mo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6254496" y="338328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Runway plan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878824" y="2194560"/>
            <a:ext cx="2304288" cy="2560320"/>
          </a:xfrm>
          <a:prstGeom prst="roundRect">
            <a:avLst>
              <a:gd name="adj" fmla="val 5952"/>
            </a:avLst>
          </a:prstGeom>
          <a:solidFill>
            <a:srgbClr val="F59E0B">
              <a:alpha val="10000"/>
            </a:srgbClr>
          </a:solidFill>
          <a:ln w="12700">
            <a:solidFill>
              <a:srgbClr val="F59E0B">
                <a:alpha val="40000"/>
              </a:srgbClr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878824" y="2468880"/>
            <a:ext cx="23042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59E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60</a:t>
            </a:r>
            <a:endParaRPr lang="en-US" sz="3200" dirty="0"/>
          </a:p>
        </p:txBody>
      </p:sp>
      <p:sp>
        <p:nvSpPr>
          <p:cNvPr id="15" name="Text 13"/>
          <p:cNvSpPr txBox="1"/>
          <p:nvPr/>
        </p:nvSpPr>
        <p:spPr>
          <a:xfrm>
            <a:off x="8878824" y="338328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Paying brands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8878824" y="393192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AFAFA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Milestone the round funds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2286000"/>
            <a:ext cx="10177272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Thank you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3474720"/>
            <a:ext cx="1017727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founders@parcelwise.example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1005840" y="42976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sample deck. Financial model and customer references available on request.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54396" y="5212080"/>
            <a:ext cx="1280160" cy="54864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SlidesMate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Parcelwise Seed Deck (Fictional Sample)</dc:title>
  <dc:subject>AI-Generated Presentation</dc:subject>
  <dc:creator>SlidesMate</dc:creator>
  <cp:lastModifiedBy>SlidesMate</cp:lastModifiedBy>
  <cp:revision>1</cp:revision>
  <dcterms:created xsi:type="dcterms:W3CDTF">2026-11-03T18:47:20Z</dcterms:created>
  <dcterms:modified xsi:type="dcterms:W3CDTF">2026-11-03T18:47:20Z</dcterms:modified>
  <dc:language>en-US</dc:language>
</cp:coreProperties>
</file>