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an internal management report, not a public disclosure. Harbor Tools Co. and every figure are fictional, invented to show structure and arithmetic. All amounts are thousands of US dollars for Q3 FY2026.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biggest variances: revenue -240 (unfavorable), sales and marketing +60 (unfavorable), cost of goods sold -50 (favorable). The decision we need is on slide 9. Checks: -240 / 4,800 = -5.0%; 55 / 2,530 = 2.2%; -245 / 350 = -70.0%.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Check: 4,800 - 310 + 70 = 4,560, which matches the GL trial balance value of 4,560.4 rounded. Volume explains the whole miss; price and mix partly offset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Checks: 4,800 - 1,920 = 2,880; 4,560 - 1,870 = 2,690. 2,880 / 4,800 = 60.0%; 2,690 / 4,560 = 58.99%, shown as 59.0%. -50 / 1,920 = -2.6%; -190 / 2,880 = -6.6%. Cost of goods sold was lower than budget, but not by as much as revenue, so margin fell.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Checks: 1,150 + 820 + 560 = 2,530; 1,210 + 790 + 585 = 2,585. 2,880 - 2,530 = 350; 2,690 - 2,585 = 105. 60 / 1,150 = 5.2%; -30 / 820 = -3.7%; 25 / 560 = 4.5%. For cost lines a positive variance is unfavorable.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Check: 350 - 240 + 50 - 55 = 105. In this bridge, signs show the effect on operating income, so a cost overrun is negative. The 245 gap equals 240 + 55 - 50.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Check: 105 + 48 + 32 = 185. This is an internal measure. If this figure ever appears in public material, it needs legal and investor-relations review; public non-GAAP disclosures carry their own reconciliation requirements.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 column: volume risk and action. Right column: spending risk and action. Owners are roles at the fictional company. Forecast figures are deliberately left off this slide; when added, label them as forecasts with a forecast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decision for leadership. Restate the reason: S&amp;M was the largest unfavorable expense variance in Q3 (+60, +5.2%).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Excerpt of the tie-out log. The full log lists every figure on every slide. Rounded figures are never adjusted to force a total; if totals do not sum, the slide carries a rounding footnote.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same sign convention and definitions every period. Adjusted operating income is defined on slide 7. All figures in this deck are fictional.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sM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1828800"/>
            <a:ext cx="1017727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Q3 FY2026 budget vs actual (internal)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29184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sample · Harbor Tools Co. · amounts in $K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420624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Internal management report · Prepared by FP&amp;amp;A · Data as of Q3 close, day 5. Company and figures are invented.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Operating income was $105K, $245K below budget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Q3 FY2026 · $K · variance = actual - budget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005840" y="2194560"/>
            <a:ext cx="2304288" cy="2560320"/>
          </a:xfrm>
          <a:prstGeom prst="roundRect">
            <a:avLst>
              <a:gd name="adj" fmla="val 5952"/>
            </a:avLst>
          </a:prstGeom>
          <a:solidFill>
            <a:srgbClr val="334155">
              <a:alpha val="10000"/>
            </a:srgbClr>
          </a:solidFill>
          <a:ln w="12700">
            <a:solidFill>
              <a:srgbClr val="334155">
                <a:alpha val="40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2468880"/>
            <a:ext cx="23042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4,560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33832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393192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-240 vs budget (-5.0%)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630168" y="2194560"/>
            <a:ext cx="2304288" cy="2560320"/>
          </a:xfrm>
          <a:prstGeom prst="roundRect">
            <a:avLst>
              <a:gd name="adj" fmla="val 5952"/>
            </a:avLst>
          </a:prstGeom>
          <a:solidFill>
            <a:srgbClr val="334155">
              <a:alpha val="10000"/>
            </a:srgbClr>
          </a:solidFill>
          <a:ln w="12700">
            <a:solidFill>
              <a:srgbClr val="334155">
                <a:alpha val="40000"/>
              </a:srgbClr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30168" y="2468880"/>
            <a:ext cx="23042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59.0%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3630168" y="33832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Gross margin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3630168" y="393192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-1.0 pt vs 60.0% budget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254496" y="2194560"/>
            <a:ext cx="2304288" cy="2560320"/>
          </a:xfrm>
          <a:prstGeom prst="roundRect">
            <a:avLst>
              <a:gd name="adj" fmla="val 5952"/>
            </a:avLst>
          </a:prstGeom>
          <a:solidFill>
            <a:srgbClr val="334155">
              <a:alpha val="10000"/>
            </a:srgbClr>
          </a:solidFill>
          <a:ln w="12700">
            <a:solidFill>
              <a:srgbClr val="334155">
                <a:alpha val="40000"/>
              </a:srgbClr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54496" y="2468880"/>
            <a:ext cx="23042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2,585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254496" y="33832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Operating expenses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254496" y="393192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+55 vs budget (+2.2%)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8878824" y="2194560"/>
            <a:ext cx="2304288" cy="2560320"/>
          </a:xfrm>
          <a:prstGeom prst="roundRect">
            <a:avLst>
              <a:gd name="adj" fmla="val 5952"/>
            </a:avLst>
          </a:prstGeom>
          <a:solidFill>
            <a:srgbClr val="334155">
              <a:alpha val="10000"/>
            </a:srgbClr>
          </a:solidFill>
          <a:ln w="12700">
            <a:solidFill>
              <a:srgbClr val="334155">
                <a:alpha val="40000"/>
              </a:srgbClr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878824" y="2468880"/>
            <a:ext cx="23042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105</a:t>
            </a:r>
            <a:endParaRPr lang="en-US" sz="3200" dirty="0"/>
          </a:p>
        </p:txBody>
      </p:sp>
      <p:sp>
        <p:nvSpPr>
          <p:cNvPr id="18" name="Text 16"/>
          <p:cNvSpPr txBox="1"/>
          <p:nvPr/>
        </p:nvSpPr>
        <p:spPr>
          <a:xfrm>
            <a:off x="8878824" y="33832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Operating income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8878824" y="393192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-245 vs budget (-70.0%)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missed budget by 5.0%, driven by volume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bridge · Q3 FY2026 · $K</a:t>
            </a:r>
            <a:endParaRPr lang="en-US" sz="1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3352800"/>
                <a:gridCol w="3352800"/>
                <a:gridCol w="33528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Step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$K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Running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total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Budgeted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revenue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4,800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4,800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Volume: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fewer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units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shipped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-310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4,490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Price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mix: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richer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product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mix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+70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4,560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Actual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revenue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4,560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Ties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GL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Gross margin slipped one point, to 59.0%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Q3 FY2026 · $K · (F) favorable, (U) unfavorable</a:t>
            </a:r>
            <a:endParaRPr lang="en-US" sz="1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2011680"/>
                <a:gridCol w="2011680"/>
                <a:gridCol w="2011680"/>
                <a:gridCol w="2011680"/>
                <a:gridCol w="201168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Line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Budget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Actual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Variance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Var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%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Revenue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4,800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4,560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-240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(U)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-5.0%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Cost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of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goods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sold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1,920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1,870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-50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(F)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-2.6%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Gross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profit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2,880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2,690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-190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(U)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-6.6%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Gross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margin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60.0%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59.0%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-1.0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(U)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Opex ran $55K over budget, led by S&amp;M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Q3 FY2026 · $K · (F) favorable, (U) unfavorable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2011680"/>
                <a:gridCol w="2011680"/>
                <a:gridCol w="2011680"/>
                <a:gridCol w="2011680"/>
                <a:gridCol w="201168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Line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Budget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Actual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Variance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Var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%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Sales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marketing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1,150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1,210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+60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(U)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+5.2%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Research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development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820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790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-30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(F)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-3.7%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General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administrative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560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585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+25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(U)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+4.5%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Total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operating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expenses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2,530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2,585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+55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(U)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+2.2%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Operating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income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350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-245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(U)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-70.0%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Lower revenue drove most of the gap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Operating income bridge · Q3 FY2026 · $K</a:t>
            </a:r>
            <a:endParaRPr lang="en-US" sz="1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3352800"/>
                <a:gridCol w="3352800"/>
                <a:gridCol w="33528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Step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Impact,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$K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Detail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Budgeted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operating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income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350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Slide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Revenue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shortfall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-240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Volume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-310,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price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mix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+70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Lower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cost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of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goods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sold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+50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1,920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budget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1,870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actual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Higher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operating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expenses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-55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S&amp;M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-60,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R&amp;D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+30,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G&amp;A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-25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Actual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operating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income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Ties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slide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Adjusted operating income was $185K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Reconciliation to the reported figure · Q3 FY2026 · $K</a:t>
            </a:r>
            <a:endParaRPr lang="en-US" sz="1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3352800"/>
                <a:gridCol w="3352800"/>
                <a:gridCol w="33528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Line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$K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Definition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Operating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income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(management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accounts)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reported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slide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back: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stock-based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compensation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48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Non-cash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equity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expense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back: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one-time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restructuring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cost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32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Q3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team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consolidation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Adjusted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operating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income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185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Same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definition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every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period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Q4 risks and what we are changing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645920"/>
            <a:ext cx="4814316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Volume: the Q3 miss came from fewer units shipped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Action: weekly Q4 pipeline review (owner: VP Sales)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6368796" y="1645920"/>
            <a:ext cx="4814316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Sales and marketing: Q3 spend ran 60 over budget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Action: Q4 spend above budget needs CFO approval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085332" y="1645920"/>
            <a:ext cx="18288" cy="4572000"/>
          </a:xfrm>
          <a:prstGeom prst="rect">
            <a:avLst/>
          </a:prstGeom>
          <a:solidFill>
            <a:srgbClr val="0F172A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2286000"/>
            <a:ext cx="1017727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Decision requested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47472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Hold Q4 sales and marketing spend at budget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42976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spend above the Q4 budget would need CFO approval in advance.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54396" y="5212080"/>
            <a:ext cx="1280160" cy="54864"/>
          </a:xfrm>
          <a:prstGeom prst="rect">
            <a:avLst/>
          </a:prstGeom>
          <a:solidFill>
            <a:srgbClr val="334155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Appendix: source tie-out log</a:t>
            </a:r>
            <a:endParaRPr lang="en-US" sz="28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164592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2011680"/>
                <a:gridCol w="2011680"/>
                <a:gridCol w="2011680"/>
                <a:gridCol w="2011680"/>
                <a:gridCol w="201168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Slide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figure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Source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report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Source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value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($K)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slide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Checked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1F5F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by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Revenue,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actual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trial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balance,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Q3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close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day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4,560.4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4,560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Analyst,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controller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Revenue,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budget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FY2026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approved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budget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v3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4,800.0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4,800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Analyst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S&amp;M,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actual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department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1,209.7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1,210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Analyst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4155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Stock-based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comp.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Payroll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equity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schedule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48.2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48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F172A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Controller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Appendix: definitions and conventions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463040"/>
            <a:ext cx="10177272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Variance = actual - budget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Revenue and profit: negative variance is unfavorable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Costs: positive variance is unfavorable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Gross margin = gross profit / revenue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amounts $K, Q3 FY2026; may not sum due to rounding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SlidesMate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Harbor Tools Co. Q3 FY2026 budget vs actual (Fictional sample)</dc:title>
  <dc:subject>AI-Generated Presentation</dc:subject>
  <dc:creator>SlidesMate</dc:creator>
  <cp:lastModifiedBy>SlidesMate</cp:lastModifiedBy>
  <cp:revision>1</cp:revision>
  <dcterms:created xsi:type="dcterms:W3CDTF">2026-11-03T19:11:53Z</dcterms:created>
  <dcterms:modified xsi:type="dcterms:W3CDTF">2026-11-03T19:11:53Z</dcterms:modified>
  <dc:language>en-US</dc:language>
</cp:coreProperties>
</file>