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Riverside Library and everything in this deck are fictional. Welcome volunteers, then say the agenda out loud: your first shift, the schedule, the two roles, and who to ask for help.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Read each step aloud rather than pointing at the slide. Mention that the sign-in desk is step-free and has a lowered counter.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Describe the table in one sentence: three shifts a week, Monday morning at the front desk, Wednesday afternoon in the sorting room, Saturday morning in the children's corner. The full schedule is in the handout.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Both roles are fictional examples. Say the role names before describing them so listeners can follow without seeing the cards.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Contacts are fictional. In a real deck, add names and phone numbers on a handout as well as the slide.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This slide uses the quote layout, which shows no title on the slide. It is included on purpose: the exported file has no title on this slide, so the article explains how to add one in PowerPoint.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by repeating where the handout and schedule are. Fictional sample deck.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sMate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0" y="0"/>
            <a:ext cx="9144000" cy="0"/>
          </a:xfrm>
          <a:prstGeom prst="rect">
            <a:avLst/>
          </a:prstGeom>
          <a:noFill/>
          <a:ln/>
        </p:spPr>
        <p:txBody>
          <a:bodyPr wrap="square" rtlCol="0"/>
          <a:lstStyle>
            <a:lvl1pPr indent="0" marL="0">
              <a:buNone/>
              <a:defRPr lang="en-US" dirty="0"/>
            </a:lvl1pPr>
          </a:lstStyle>
          <a:p>
            <a:pPr indent="0" marL="0">
              <a:buNone/>
            </a:pP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1828800"/>
            <a:ext cx="10177272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4000" b="1" dirty="0">
                <a:solidFill>
                  <a:srgbClr val="222222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Riverside Library Volunteer Orientation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3291840"/>
            <a:ext cx="10177272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2000" dirty="0">
                <a:solidFill>
                  <a:srgbClr val="222222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Fictional sample · Accessibility test deck</a:t>
            </a:r>
            <a:endParaRPr lang="en-US" sz="2000" dirty="0"/>
          </a:p>
        </p:txBody>
      </p:sp>
      <p:sp>
        <p:nvSpPr>
          <p:cNvPr id="4" name="Text 2"/>
          <p:cNvSpPr txBox="1"/>
          <p:nvPr/>
        </p:nvSpPr>
        <p:spPr>
          <a:xfrm>
            <a:off x="1005840" y="4206240"/>
            <a:ext cx="10177272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spcAft>
                <a:spcPts val="600"/>
              </a:spcAft>
              <a:buNone/>
            </a:pPr>
            <a:r>
              <a:rPr lang="en-US" sz="1600" dirty="0">
                <a:solidFill>
                  <a:srgbClr val="222222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Built to check what SlidesMate's exports keep: titles, lists, a table, notes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222222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Your first shift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463040"/>
            <a:ext cx="10177272" cy="47548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Sign in at the front desk and collect your badge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Shadow a shift lead for the first hour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Take a 15-minute break at the halfway point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Sign out and log your hours before you leave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222222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Weekly shift schedule</a:t>
            </a:r>
            <a:endParaRPr lang="en-US" sz="28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1065276" y="1645920"/>
          <a:ext cx="10058400" cy="914400"/>
        </p:xfrm>
        <a:graphic>
          <a:graphicData uri="http://schemas.openxmlformats.org/drawingml/2006/table">
            <a:tbl>
              <a:tblPr firstRow="1"/>
              <a:tblGrid>
                <a:gridCol w="3352800"/>
                <a:gridCol w="3352800"/>
                <a:gridCol w="3352800"/>
              </a:tblGrid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Source Sans Pro" pitchFamily="34" charset="0"/>
                          <a:ea typeface="Source Sans Pro" pitchFamily="34" charset="-122"/>
                          <a:cs typeface="Source Sans Pro" pitchFamily="34" charset="-120"/>
                        </a:rPr>
                        <a:t>Day</a:t>
                      </a:r>
                      <a:endParaRPr lang="en-US" sz="1300" dirty="0">
                        <a:latin typeface="Source Sans Pro" charset="0"/>
                        <a:ea typeface="Source Sans Pro" charset="0"/>
                        <a:cs typeface="Source Sans Pr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E2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Source Sans Pro" pitchFamily="34" charset="0"/>
                          <a:ea typeface="Source Sans Pro" pitchFamily="34" charset="-122"/>
                          <a:cs typeface="Source Sans Pro" pitchFamily="34" charset="-120"/>
                        </a:rPr>
                        <a:t>Time</a:t>
                      </a:r>
                      <a:endParaRPr lang="en-US" sz="1300" dirty="0">
                        <a:latin typeface="Source Sans Pro" charset="0"/>
                        <a:ea typeface="Source Sans Pro" charset="0"/>
                        <a:cs typeface="Source Sans Pr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E2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Source Sans Pro" pitchFamily="34" charset="0"/>
                          <a:ea typeface="Source Sans Pro" pitchFamily="34" charset="-122"/>
                          <a:cs typeface="Source Sans Pro" pitchFamily="34" charset="-120"/>
                        </a:rPr>
                        <a:t>Location</a:t>
                      </a:r>
                      <a:endParaRPr lang="en-US" sz="1300" dirty="0">
                        <a:latin typeface="Source Sans Pro" charset="0"/>
                        <a:ea typeface="Source Sans Pro" charset="0"/>
                        <a:cs typeface="Source Sans Pr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E2E"/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Source Sans Pro" pitchFamily="34" charset="0"/>
                          <a:ea typeface="Source Sans Pro" pitchFamily="34" charset="-122"/>
                          <a:cs typeface="Source Sans Pro" pitchFamily="34" charset="-120"/>
                        </a:rPr>
                        <a:t>Monday</a:t>
                      </a:r>
                      <a:endParaRPr lang="en-US" sz="1300" dirty="0">
                        <a:latin typeface="Source Sans Pro" charset="0"/>
                        <a:ea typeface="Source Sans Pro" charset="0"/>
                        <a:cs typeface="Source Sans Pr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E2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Source Sans Pro" pitchFamily="34" charset="0"/>
                          <a:ea typeface="Source Sans Pro" pitchFamily="34" charset="-122"/>
                          <a:cs typeface="Source Sans Pro" pitchFamily="34" charset="-120"/>
                        </a:rPr>
                        <a:t>10:00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Source Sans Pro" pitchFamily="34" charset="0"/>
                          <a:ea typeface="Source Sans Pro" pitchFamily="34" charset="-122"/>
                          <a:cs typeface="Source Sans Pro" pitchFamily="34" charset="-120"/>
                        </a:rPr>
                        <a:t>to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Source Sans Pro" pitchFamily="34" charset="0"/>
                          <a:ea typeface="Source Sans Pro" pitchFamily="34" charset="-122"/>
                          <a:cs typeface="Source Sans Pro" pitchFamily="34" charset="-120"/>
                        </a:rPr>
                        <a:t>13:00</a:t>
                      </a:r>
                      <a:endParaRPr lang="en-US" sz="1300" dirty="0">
                        <a:latin typeface="Source Sans Pro" charset="0"/>
                        <a:ea typeface="Source Sans Pro" charset="0"/>
                        <a:cs typeface="Source Sans Pr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E2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Source Sans Pro" pitchFamily="34" charset="0"/>
                          <a:ea typeface="Source Sans Pro" pitchFamily="34" charset="-122"/>
                          <a:cs typeface="Source Sans Pro" pitchFamily="34" charset="-120"/>
                        </a:rPr>
                        <a:t>Front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Source Sans Pro" pitchFamily="34" charset="0"/>
                          <a:ea typeface="Source Sans Pro" pitchFamily="34" charset="-122"/>
                          <a:cs typeface="Source Sans Pro" pitchFamily="34" charset="-120"/>
                        </a:rPr>
                        <a:t>desk</a:t>
                      </a:r>
                      <a:endParaRPr lang="en-US" sz="1300" dirty="0">
                        <a:latin typeface="Source Sans Pro" charset="0"/>
                        <a:ea typeface="Source Sans Pro" charset="0"/>
                        <a:cs typeface="Source Sans Pr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E2E">
                        <a:alpha val="500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Source Sans Pro" pitchFamily="34" charset="0"/>
                          <a:ea typeface="Source Sans Pro" pitchFamily="34" charset="-122"/>
                          <a:cs typeface="Source Sans Pro" pitchFamily="34" charset="-120"/>
                        </a:rPr>
                        <a:t>Wednesday</a:t>
                      </a:r>
                      <a:endParaRPr lang="en-US" sz="1300" dirty="0">
                        <a:latin typeface="Source Sans Pro" charset="0"/>
                        <a:ea typeface="Source Sans Pro" charset="0"/>
                        <a:cs typeface="Source Sans Pr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Source Sans Pro" pitchFamily="34" charset="0"/>
                          <a:ea typeface="Source Sans Pro" pitchFamily="34" charset="-122"/>
                          <a:cs typeface="Source Sans Pro" pitchFamily="34" charset="-120"/>
                        </a:rPr>
                        <a:t>14:00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Source Sans Pro" pitchFamily="34" charset="0"/>
                          <a:ea typeface="Source Sans Pro" pitchFamily="34" charset="-122"/>
                          <a:cs typeface="Source Sans Pro" pitchFamily="34" charset="-120"/>
                        </a:rPr>
                        <a:t>to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Source Sans Pro" pitchFamily="34" charset="0"/>
                          <a:ea typeface="Source Sans Pro" pitchFamily="34" charset="-122"/>
                          <a:cs typeface="Source Sans Pro" pitchFamily="34" charset="-120"/>
                        </a:rPr>
                        <a:t>17:00</a:t>
                      </a:r>
                      <a:endParaRPr lang="en-US" sz="1300" dirty="0">
                        <a:latin typeface="Source Sans Pro" charset="0"/>
                        <a:ea typeface="Source Sans Pro" charset="0"/>
                        <a:cs typeface="Source Sans Pr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Source Sans Pro" pitchFamily="34" charset="0"/>
                          <a:ea typeface="Source Sans Pro" pitchFamily="34" charset="-122"/>
                          <a:cs typeface="Source Sans Pro" pitchFamily="34" charset="-120"/>
                        </a:rPr>
                        <a:t>Sorting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Source Sans Pro" pitchFamily="34" charset="0"/>
                          <a:ea typeface="Source Sans Pro" pitchFamily="34" charset="-122"/>
                          <a:cs typeface="Source Sans Pro" pitchFamily="34" charset="-120"/>
                        </a:rPr>
                        <a:t>room</a:t>
                      </a:r>
                      <a:endParaRPr lang="en-US" sz="1300" dirty="0">
                        <a:latin typeface="Source Sans Pro" charset="0"/>
                        <a:ea typeface="Source Sans Pro" charset="0"/>
                        <a:cs typeface="Source Sans Pr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>
                        <a:alpha val="0"/>
                      </a:srgbClr>
                    </a:solidFill>
                  </a:tcPr>
                </a:tc>
              </a:tr>
              <a:tr h="4114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Source Sans Pro" pitchFamily="34" charset="0"/>
                          <a:ea typeface="Source Sans Pro" pitchFamily="34" charset="-122"/>
                          <a:cs typeface="Source Sans Pro" pitchFamily="34" charset="-120"/>
                        </a:rPr>
                        <a:t>Saturday</a:t>
                      </a:r>
                      <a:endParaRPr lang="en-US" sz="1300" dirty="0">
                        <a:latin typeface="Source Sans Pro" charset="0"/>
                        <a:ea typeface="Source Sans Pro" charset="0"/>
                        <a:cs typeface="Source Sans Pr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E2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Source Sans Pro" pitchFamily="34" charset="0"/>
                          <a:ea typeface="Source Sans Pro" pitchFamily="34" charset="-122"/>
                          <a:cs typeface="Source Sans Pro" pitchFamily="34" charset="-120"/>
                        </a:rPr>
                        <a:t>09:00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Source Sans Pro" pitchFamily="34" charset="0"/>
                          <a:ea typeface="Source Sans Pro" pitchFamily="34" charset="-122"/>
                          <a:cs typeface="Source Sans Pro" pitchFamily="34" charset="-120"/>
                        </a:rPr>
                        <a:t>to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Source Sans Pro" pitchFamily="34" charset="0"/>
                          <a:ea typeface="Source Sans Pro" pitchFamily="34" charset="-122"/>
                          <a:cs typeface="Source Sans Pro" pitchFamily="34" charset="-120"/>
                        </a:rPr>
                        <a:t>12:00</a:t>
                      </a:r>
                      <a:endParaRPr lang="en-US" sz="1300" dirty="0">
                        <a:latin typeface="Source Sans Pro" charset="0"/>
                        <a:ea typeface="Source Sans Pro" charset="0"/>
                        <a:cs typeface="Source Sans Pr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E2E">
                        <a:alpha val="5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Source Sans Pro" pitchFamily="34" charset="0"/>
                          <a:ea typeface="Source Sans Pro" pitchFamily="34" charset="-122"/>
                          <a:cs typeface="Source Sans Pro" pitchFamily="34" charset="-120"/>
                        </a:rPr>
                        <a:t>Children's </a:t>
                      </a:r>
                      <a:pPr algn="l" indent="0" marL="0">
                        <a:buNone/>
                      </a:pPr>
                      <a:r>
                        <a:rPr lang="en-US" sz="1300" dirty="0">
                          <a:solidFill>
                            <a:srgbClr val="222222"/>
                          </a:solidFill>
                          <a:latin typeface="Source Sans Pro" pitchFamily="34" charset="0"/>
                          <a:ea typeface="Source Sans Pro" pitchFamily="34" charset="-122"/>
                          <a:cs typeface="Source Sans Pro" pitchFamily="34" charset="-120"/>
                        </a:rPr>
                        <a:t>corner</a:t>
                      </a:r>
                      <a:endParaRPr lang="en-US" sz="1300" dirty="0">
                        <a:latin typeface="Source Sans Pro" charset="0"/>
                        <a:ea typeface="Source Sans Pro" charset="0"/>
                        <a:cs typeface="Source Sans Pro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2E2E">
                        <a:alpha val="5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222222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Two roles to choose from</a:t>
            </a:r>
            <a:endParaRPr lang="en-US" sz="2800" dirty="0"/>
          </a:p>
        </p:txBody>
      </p:sp>
      <p:sp>
        <p:nvSpPr>
          <p:cNvPr id="3" name="Shape 1"/>
          <p:cNvSpPr/>
          <p:nvPr/>
        </p:nvSpPr>
        <p:spPr>
          <a:xfrm>
            <a:off x="1005840" y="1463040"/>
            <a:ext cx="4882896" cy="4114800"/>
          </a:xfrm>
          <a:prstGeom prst="roundRect">
            <a:avLst>
              <a:gd name="adj" fmla="val 3333"/>
            </a:avLst>
          </a:prstGeom>
          <a:solidFill>
            <a:srgbClr val="2E2E2E">
              <a:alpha val="8000"/>
            </a:srgbClr>
          </a:solidFill>
          <a:ln w="12700">
            <a:solidFill>
              <a:srgbClr val="2E2E2E">
                <a:alpha val="40000"/>
              </a:srgbClr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1280160" y="1737360"/>
            <a:ext cx="4334256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2E2E2E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Front desk</a:t>
            </a:r>
            <a:endParaRPr lang="en-US" sz="2000" dirty="0"/>
          </a:p>
        </p:txBody>
      </p:sp>
      <p:sp>
        <p:nvSpPr>
          <p:cNvPr id="5" name="Text 3"/>
          <p:cNvSpPr txBox="1"/>
          <p:nvPr/>
        </p:nvSpPr>
        <p:spPr>
          <a:xfrm>
            <a:off x="1280160" y="2468880"/>
            <a:ext cx="4334256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222222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Greet visitors, answer directions questions and help people find the accessible entrance and lift.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6300216" y="1463040"/>
            <a:ext cx="4882896" cy="4114800"/>
          </a:xfrm>
          <a:prstGeom prst="roundRect">
            <a:avLst>
              <a:gd name="adj" fmla="val 3333"/>
            </a:avLst>
          </a:prstGeom>
          <a:solidFill>
            <a:srgbClr val="1B1B1B">
              <a:alpha val="8000"/>
            </a:srgbClr>
          </a:solidFill>
          <a:ln w="12700">
            <a:solidFill>
              <a:srgbClr val="1B1B1B">
                <a:alpha val="40000"/>
              </a:srgbClr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6574536" y="1737360"/>
            <a:ext cx="4334256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B1B1B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Book sorting</a:t>
            </a:r>
            <a:endParaRPr lang="en-US" sz="2000" dirty="0"/>
          </a:p>
        </p:txBody>
      </p:sp>
      <p:sp>
        <p:nvSpPr>
          <p:cNvPr id="8" name="Text 6"/>
          <p:cNvSpPr txBox="1"/>
          <p:nvPr/>
        </p:nvSpPr>
        <p:spPr>
          <a:xfrm>
            <a:off x="6574536" y="2468880"/>
            <a:ext cx="4334256" cy="27432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1400" dirty="0">
                <a:solidFill>
                  <a:srgbClr val="222222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Check in returns, sort them by section and reshelve. Mostly standing; seated sorting stations are available.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640080"/>
            <a:ext cx="10177272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800" b="1" dirty="0">
                <a:solidFill>
                  <a:srgbClr val="222222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Who to ask for help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1645920"/>
            <a:ext cx="4814316" cy="4572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Shift lead: anything during your shift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Volunteer coordinator: schedule changes</a:t>
            </a:r>
            <a:endParaRPr lang="en-US" sz="1800" dirty="0"/>
          </a:p>
        </p:txBody>
      </p:sp>
      <p:sp>
        <p:nvSpPr>
          <p:cNvPr id="4" name="Text 2"/>
          <p:cNvSpPr txBox="1"/>
          <p:nvPr/>
        </p:nvSpPr>
        <p:spPr>
          <a:xfrm>
            <a:off x="6368796" y="1645920"/>
            <a:ext cx="4814316" cy="45720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Front desk phone: lost items</a:t>
            </a:r>
            <a:endParaRPr lang="en-US" sz="1800" dirty="0"/>
          </a:p>
          <a:p>
            <a:pPr marL="342900" indent="-342900">
              <a:lnSpc>
                <a:spcPct val="130000"/>
              </a:lnSpc>
              <a:spcAft>
                <a:spcPts val="1000"/>
              </a:spcAft>
              <a:buSzPct val="100000"/>
              <a:buChar char="•"/>
            </a:pPr>
            <a:r>
              <a:rPr lang="en-US" sz="1800" dirty="0">
                <a:solidFill>
                  <a:srgbClr val="222222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Building manager: lift or door problems</a:t>
            </a:r>
            <a:endParaRPr lang="en-US" sz="1800" dirty="0"/>
          </a:p>
        </p:txBody>
      </p:sp>
      <p:sp>
        <p:nvSpPr>
          <p:cNvPr id="5" name="Shape 3"/>
          <p:cNvSpPr/>
          <p:nvPr/>
        </p:nvSpPr>
        <p:spPr>
          <a:xfrm>
            <a:off x="6085332" y="1645920"/>
            <a:ext cx="18288" cy="4572000"/>
          </a:xfrm>
          <a:prstGeom prst="rect">
            <a:avLst/>
          </a:prstGeom>
          <a:solidFill>
            <a:srgbClr val="222222">
              <a:alpha val="2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1737360" y="1097280"/>
            <a:ext cx="9144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7200" dirty="0">
                <a:solidFill>
                  <a:srgbClr val="2E2E2E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“</a:t>
            </a:r>
            <a:endParaRPr lang="en-US" sz="7200" dirty="0"/>
          </a:p>
        </p:txBody>
      </p:sp>
      <p:sp>
        <p:nvSpPr>
          <p:cNvPr id="3" name="Text 1"/>
          <p:cNvSpPr txBox="1"/>
          <p:nvPr/>
        </p:nvSpPr>
        <p:spPr>
          <a:xfrm>
            <a:off x="1737360" y="2011680"/>
            <a:ext cx="8714232" cy="22860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lnSpc>
                <a:spcPct val="140000"/>
              </a:lnSpc>
              <a:buNone/>
            </a:pPr>
            <a:r>
              <a:rPr lang="en-US" sz="2400" i="1" dirty="0">
                <a:solidFill>
                  <a:srgbClr val="222222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Every returned book on the right shelf is one less person who leaves without what they came for.</a:t>
            </a:r>
            <a:endParaRPr lang="en-US" sz="2400" dirty="0"/>
          </a:p>
        </p:txBody>
      </p:sp>
      <p:sp>
        <p:nvSpPr>
          <p:cNvPr id="4" name="Text 2"/>
          <p:cNvSpPr txBox="1"/>
          <p:nvPr/>
        </p:nvSpPr>
        <p:spPr>
          <a:xfrm>
            <a:off x="1737360" y="4572000"/>
            <a:ext cx="8714232" cy="5486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buNone/>
            </a:pPr>
            <a:r>
              <a:rPr lang="en-US" sz="1600" dirty="0">
                <a:solidFill>
                  <a:srgbClr val="222222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Fictional shift lead — Riverside Library</a:t>
            </a:r>
            <a:endParaRPr lang="en-US" sz="1600" dirty="0"/>
          </a:p>
        </p:txBody>
      </p:sp>
      <p:sp>
        <p:nvSpPr>
          <p:cNvPr id="5" name="Shape 3"/>
          <p:cNvSpPr/>
          <p:nvPr/>
        </p:nvSpPr>
        <p:spPr>
          <a:xfrm>
            <a:off x="5637276" y="4297680"/>
            <a:ext cx="914400" cy="36576"/>
          </a:xfrm>
          <a:prstGeom prst="rect">
            <a:avLst/>
          </a:prstGeom>
          <a:solidFill>
            <a:srgbClr val="2E2E2E"/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100" type="title" hasCustomPrompt="1"/>
          </p:nvPr>
        </p:nvSpPr>
        <p:spPr>
          <a:xfrm>
            <a:off x="1005840" y="2286000"/>
            <a:ext cx="10177272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222222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Thank you for volunteering</a:t>
            </a:r>
            <a:endParaRPr lang="en-US" sz="4000" dirty="0"/>
          </a:p>
        </p:txBody>
      </p:sp>
      <p:sp>
        <p:nvSpPr>
          <p:cNvPr id="3" name="Text 1"/>
          <p:cNvSpPr txBox="1"/>
          <p:nvPr/>
        </p:nvSpPr>
        <p:spPr>
          <a:xfrm>
            <a:off x="1005840" y="3474720"/>
            <a:ext cx="10177272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spcAft>
                <a:spcPts val="600"/>
              </a:spcAft>
              <a:buNone/>
            </a:pPr>
            <a:r>
              <a:rPr lang="en-US" sz="2000" dirty="0">
                <a:solidFill>
                  <a:srgbClr val="222222"/>
                </a:solidFill>
                <a:latin typeface="Source Sans Pro" pitchFamily="34" charset="0"/>
                <a:ea typeface="Source Sans Pro" pitchFamily="34" charset="-122"/>
                <a:cs typeface="Source Sans Pro" pitchFamily="34" charset="-120"/>
              </a:rPr>
              <a:t>Questions? Ask your shift lead or the volunteer coordinator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5454396" y="4754880"/>
            <a:ext cx="1280160" cy="54864"/>
          </a:xfrm>
          <a:prstGeom prst="rect">
            <a:avLst/>
          </a:prstGeom>
          <a:solidFill>
            <a:srgbClr val="2E2E2E"/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SlidesMate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Riverside Library Volunteer Orientation (Fictional accessibility sample)</dc:title>
  <dc:subject>AI-Generated Presentation</dc:subject>
  <dc:creator>SlidesMate</dc:creator>
  <cp:lastModifiedBy>SlidesMate</cp:lastModifiedBy>
  <cp:revision>1</cp:revision>
  <dcterms:created xsi:type="dcterms:W3CDTF">2026-11-03T18:49:11Z</dcterms:created>
  <dcterms:modified xsi:type="dcterms:W3CDTF">2026-11-03T18:49:11Z</dcterms:modified>
  <dc:language>en-US</dc:language>
</cp:coreProperties>
</file>